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302" r:id="rId3"/>
    <p:sldId id="304" r:id="rId4"/>
    <p:sldId id="319" r:id="rId5"/>
    <p:sldId id="322" r:id="rId6"/>
    <p:sldId id="323" r:id="rId7"/>
    <p:sldId id="324" r:id="rId8"/>
    <p:sldId id="327" r:id="rId9"/>
    <p:sldId id="331" r:id="rId10"/>
    <p:sldId id="332" r:id="rId11"/>
    <p:sldId id="307" r:id="rId12"/>
    <p:sldId id="364" r:id="rId13"/>
    <p:sldId id="309" r:id="rId14"/>
    <p:sldId id="310" r:id="rId15"/>
    <p:sldId id="311" r:id="rId16"/>
    <p:sldId id="312" r:id="rId17"/>
    <p:sldId id="294" r:id="rId18"/>
    <p:sldId id="271" r:id="rId19"/>
    <p:sldId id="292" r:id="rId20"/>
    <p:sldId id="320" r:id="rId21"/>
    <p:sldId id="335" r:id="rId22"/>
    <p:sldId id="357" r:id="rId23"/>
    <p:sldId id="359" r:id="rId24"/>
    <p:sldId id="358" r:id="rId25"/>
    <p:sldId id="315" r:id="rId26"/>
    <p:sldId id="321" r:id="rId27"/>
    <p:sldId id="360" r:id="rId28"/>
    <p:sldId id="345" r:id="rId29"/>
    <p:sldId id="336" r:id="rId30"/>
    <p:sldId id="343" r:id="rId31"/>
    <p:sldId id="348" r:id="rId32"/>
    <p:sldId id="349" r:id="rId33"/>
    <p:sldId id="361" r:id="rId34"/>
    <p:sldId id="350" r:id="rId35"/>
    <p:sldId id="346" r:id="rId36"/>
    <p:sldId id="334" r:id="rId37"/>
    <p:sldId id="318" r:id="rId38"/>
    <p:sldId id="337" r:id="rId39"/>
    <p:sldId id="352" r:id="rId40"/>
    <p:sldId id="317" r:id="rId41"/>
    <p:sldId id="325" r:id="rId42"/>
    <p:sldId id="340" r:id="rId43"/>
    <p:sldId id="353" r:id="rId44"/>
    <p:sldId id="362" r:id="rId45"/>
    <p:sldId id="363" r:id="rId46"/>
    <p:sldId id="366" r:id="rId47"/>
    <p:sldId id="367" r:id="rId48"/>
    <p:sldId id="342" r:id="rId49"/>
    <p:sldId id="33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1E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D6FFFA-73E2-44FE-9B7D-387E0721222E}" v="1" dt="2022-08-26T17:24:22.058"/>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017" autoAdjust="0"/>
    <p:restoredTop sz="94660"/>
  </p:normalViewPr>
  <p:slideViewPr>
    <p:cSldViewPr snapToGrid="0">
      <p:cViewPr varScale="1">
        <p:scale>
          <a:sx n="104" d="100"/>
          <a:sy n="104" d="100"/>
        </p:scale>
        <p:origin x="126"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264777-99E5-4344-9DCE-62F5345E4BFD}"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FA340CA4-DD42-4507-8F21-74C5007D18BB}">
      <dgm:prSet/>
      <dgm:spPr/>
      <dgm:t>
        <a:bodyPr/>
        <a:lstStyle/>
        <a:p>
          <a:r>
            <a:rPr lang="en-CA" dirty="0"/>
            <a:t>* Performed data cleaning in excel for blanks, null values, redundant columns and splitting the Order Date</a:t>
          </a:r>
          <a:endParaRPr lang="en-US" dirty="0"/>
        </a:p>
      </dgm:t>
    </dgm:pt>
    <dgm:pt modelId="{4921B19B-392E-4200-AFD7-9FF349EFCD0B}" type="parTrans" cxnId="{4A12E177-A89E-4BBA-BEB9-25569DDD8E29}">
      <dgm:prSet/>
      <dgm:spPr/>
      <dgm:t>
        <a:bodyPr/>
        <a:lstStyle/>
        <a:p>
          <a:endParaRPr lang="en-US"/>
        </a:p>
      </dgm:t>
    </dgm:pt>
    <dgm:pt modelId="{9E922DB3-0237-44F1-959A-765967A07C03}" type="sibTrans" cxnId="{4A12E177-A89E-4BBA-BEB9-25569DDD8E29}">
      <dgm:prSet/>
      <dgm:spPr/>
      <dgm:t>
        <a:bodyPr/>
        <a:lstStyle/>
        <a:p>
          <a:endParaRPr lang="en-US"/>
        </a:p>
      </dgm:t>
    </dgm:pt>
    <dgm:pt modelId="{17A09A78-C718-495F-9B1B-8461A55F9E03}">
      <dgm:prSet/>
      <dgm:spPr/>
      <dgm:t>
        <a:bodyPr/>
        <a:lstStyle/>
        <a:p>
          <a:r>
            <a:rPr lang="en-CA" dirty="0"/>
            <a:t>* Imported data to SQL and  verified data set in SQL</a:t>
          </a:r>
          <a:endParaRPr lang="en-US" dirty="0"/>
        </a:p>
      </dgm:t>
    </dgm:pt>
    <dgm:pt modelId="{12EF42C0-49BC-47E9-B96D-33D1F80E94EC}" type="parTrans" cxnId="{F8E56007-BF4C-4080-B8B8-3ED5AA11BBEC}">
      <dgm:prSet/>
      <dgm:spPr/>
      <dgm:t>
        <a:bodyPr/>
        <a:lstStyle/>
        <a:p>
          <a:endParaRPr lang="en-US"/>
        </a:p>
      </dgm:t>
    </dgm:pt>
    <dgm:pt modelId="{F00DB687-CEB4-45EE-990A-D96CCBAD0118}" type="sibTrans" cxnId="{F8E56007-BF4C-4080-B8B8-3ED5AA11BBEC}">
      <dgm:prSet/>
      <dgm:spPr/>
      <dgm:t>
        <a:bodyPr/>
        <a:lstStyle/>
        <a:p>
          <a:endParaRPr lang="en-US"/>
        </a:p>
      </dgm:t>
    </dgm:pt>
    <dgm:pt modelId="{EBAA4275-3EB0-4564-8784-87F360094242}">
      <dgm:prSet/>
      <dgm:spPr/>
      <dgm:t>
        <a:bodyPr/>
        <a:lstStyle/>
        <a:p>
          <a:r>
            <a:rPr lang="en-CA" dirty="0"/>
            <a:t>* Created Dimensions and Facts Table in Visual Studio 2019- SQL Integration (SSIS)</a:t>
          </a:r>
          <a:endParaRPr lang="en-US" dirty="0"/>
        </a:p>
      </dgm:t>
    </dgm:pt>
    <dgm:pt modelId="{C1D8237A-222D-4F6A-83D7-CF375EF92BB2}" type="parTrans" cxnId="{32D4A839-2BAB-4E33-B4FF-DDD51A471A71}">
      <dgm:prSet/>
      <dgm:spPr/>
      <dgm:t>
        <a:bodyPr/>
        <a:lstStyle/>
        <a:p>
          <a:endParaRPr lang="en-US"/>
        </a:p>
      </dgm:t>
    </dgm:pt>
    <dgm:pt modelId="{F0B14717-4312-4D5A-86BF-6EC674D0F73C}" type="sibTrans" cxnId="{32D4A839-2BAB-4E33-B4FF-DDD51A471A71}">
      <dgm:prSet/>
      <dgm:spPr/>
      <dgm:t>
        <a:bodyPr/>
        <a:lstStyle/>
        <a:p>
          <a:endParaRPr lang="en-US"/>
        </a:p>
      </dgm:t>
    </dgm:pt>
    <dgm:pt modelId="{94A283BC-D3CA-4DAC-972D-1C450DEEB950}">
      <dgm:prSet/>
      <dgm:spPr/>
      <dgm:t>
        <a:bodyPr/>
        <a:lstStyle/>
        <a:p>
          <a:r>
            <a:rPr lang="en-CA" dirty="0"/>
            <a:t>* Built solutions in Visual Studio 2019- Analysis (SSAS)</a:t>
          </a:r>
          <a:endParaRPr lang="en-US" dirty="0"/>
        </a:p>
      </dgm:t>
    </dgm:pt>
    <dgm:pt modelId="{BAFC9E36-BC1E-4DC6-BCFE-616116B0EC47}" type="parTrans" cxnId="{23EDA8EA-9ECB-483B-A30C-01507DD4F63E}">
      <dgm:prSet/>
      <dgm:spPr/>
      <dgm:t>
        <a:bodyPr/>
        <a:lstStyle/>
        <a:p>
          <a:endParaRPr lang="en-US"/>
        </a:p>
      </dgm:t>
    </dgm:pt>
    <dgm:pt modelId="{D45D9D57-918F-424B-84A5-9C109E04544F}" type="sibTrans" cxnId="{23EDA8EA-9ECB-483B-A30C-01507DD4F63E}">
      <dgm:prSet/>
      <dgm:spPr/>
      <dgm:t>
        <a:bodyPr/>
        <a:lstStyle/>
        <a:p>
          <a:endParaRPr lang="en-US"/>
        </a:p>
      </dgm:t>
    </dgm:pt>
    <dgm:pt modelId="{D8B1435D-05E7-47F1-BAFB-97C8AE656A0F}">
      <dgm:prSet/>
      <dgm:spPr/>
      <dgm:t>
        <a:bodyPr/>
        <a:lstStyle/>
        <a:p>
          <a:r>
            <a:rPr lang="en-CA" dirty="0"/>
            <a:t>* Built solution in SQL Analysis (OLAP) </a:t>
          </a:r>
          <a:endParaRPr lang="en-US" dirty="0"/>
        </a:p>
      </dgm:t>
    </dgm:pt>
    <dgm:pt modelId="{7518693D-B2A5-4BD0-A558-DC701A4334DF}" type="parTrans" cxnId="{57FE280F-8F52-44FD-9E97-F9F76D03C18A}">
      <dgm:prSet/>
      <dgm:spPr/>
      <dgm:t>
        <a:bodyPr/>
        <a:lstStyle/>
        <a:p>
          <a:endParaRPr lang="en-US"/>
        </a:p>
      </dgm:t>
    </dgm:pt>
    <dgm:pt modelId="{3FB5C3F7-CC40-47DA-8D1A-3C66D1F5E383}" type="sibTrans" cxnId="{57FE280F-8F52-44FD-9E97-F9F76D03C18A}">
      <dgm:prSet/>
      <dgm:spPr/>
      <dgm:t>
        <a:bodyPr/>
        <a:lstStyle/>
        <a:p>
          <a:endParaRPr lang="en-US"/>
        </a:p>
      </dgm:t>
    </dgm:pt>
    <dgm:pt modelId="{58FA71C8-03EF-4222-9971-F86D274B0192}" type="pres">
      <dgm:prSet presAssocID="{4B264777-99E5-4344-9DCE-62F5345E4BFD}" presName="vert0" presStyleCnt="0">
        <dgm:presLayoutVars>
          <dgm:dir/>
          <dgm:animOne val="branch"/>
          <dgm:animLvl val="lvl"/>
        </dgm:presLayoutVars>
      </dgm:prSet>
      <dgm:spPr/>
    </dgm:pt>
    <dgm:pt modelId="{3534252C-ABAB-4867-8EDD-A2C552FD43C9}" type="pres">
      <dgm:prSet presAssocID="{FA340CA4-DD42-4507-8F21-74C5007D18BB}" presName="thickLine" presStyleLbl="alignNode1" presStyleIdx="0" presStyleCnt="5"/>
      <dgm:spPr/>
    </dgm:pt>
    <dgm:pt modelId="{BD15644E-298D-406E-8E7C-9731B82A6AD2}" type="pres">
      <dgm:prSet presAssocID="{FA340CA4-DD42-4507-8F21-74C5007D18BB}" presName="horz1" presStyleCnt="0"/>
      <dgm:spPr/>
    </dgm:pt>
    <dgm:pt modelId="{C45207F0-7456-403E-9225-F6A11501629F}" type="pres">
      <dgm:prSet presAssocID="{FA340CA4-DD42-4507-8F21-74C5007D18BB}" presName="tx1" presStyleLbl="revTx" presStyleIdx="0" presStyleCnt="5"/>
      <dgm:spPr/>
    </dgm:pt>
    <dgm:pt modelId="{A66F4A97-73FB-4665-960C-084C78B48CC3}" type="pres">
      <dgm:prSet presAssocID="{FA340CA4-DD42-4507-8F21-74C5007D18BB}" presName="vert1" presStyleCnt="0"/>
      <dgm:spPr/>
    </dgm:pt>
    <dgm:pt modelId="{5E0C5F9B-17DD-4993-98AA-9A884A905481}" type="pres">
      <dgm:prSet presAssocID="{17A09A78-C718-495F-9B1B-8461A55F9E03}" presName="thickLine" presStyleLbl="alignNode1" presStyleIdx="1" presStyleCnt="5"/>
      <dgm:spPr/>
    </dgm:pt>
    <dgm:pt modelId="{D5BF0C67-DFAB-47B4-BA9F-481A78B439D6}" type="pres">
      <dgm:prSet presAssocID="{17A09A78-C718-495F-9B1B-8461A55F9E03}" presName="horz1" presStyleCnt="0"/>
      <dgm:spPr/>
    </dgm:pt>
    <dgm:pt modelId="{9760302F-3A38-4506-ACE2-492EC52C1F22}" type="pres">
      <dgm:prSet presAssocID="{17A09A78-C718-495F-9B1B-8461A55F9E03}" presName="tx1" presStyleLbl="revTx" presStyleIdx="1" presStyleCnt="5"/>
      <dgm:spPr/>
    </dgm:pt>
    <dgm:pt modelId="{13E7AFDE-02E3-488C-96CF-A745A2523AE0}" type="pres">
      <dgm:prSet presAssocID="{17A09A78-C718-495F-9B1B-8461A55F9E03}" presName="vert1" presStyleCnt="0"/>
      <dgm:spPr/>
    </dgm:pt>
    <dgm:pt modelId="{083BB456-DE4E-410C-BB9E-513ED4838BA6}" type="pres">
      <dgm:prSet presAssocID="{EBAA4275-3EB0-4564-8784-87F360094242}" presName="thickLine" presStyleLbl="alignNode1" presStyleIdx="2" presStyleCnt="5"/>
      <dgm:spPr/>
    </dgm:pt>
    <dgm:pt modelId="{4F534D5E-4878-4796-AFF6-8B0BED070039}" type="pres">
      <dgm:prSet presAssocID="{EBAA4275-3EB0-4564-8784-87F360094242}" presName="horz1" presStyleCnt="0"/>
      <dgm:spPr/>
    </dgm:pt>
    <dgm:pt modelId="{09A79CE4-4115-4B74-ADA1-B6C31E269F22}" type="pres">
      <dgm:prSet presAssocID="{EBAA4275-3EB0-4564-8784-87F360094242}" presName="tx1" presStyleLbl="revTx" presStyleIdx="2" presStyleCnt="5"/>
      <dgm:spPr/>
    </dgm:pt>
    <dgm:pt modelId="{0BD15566-0438-4E0C-8DC4-1C47FC91341A}" type="pres">
      <dgm:prSet presAssocID="{EBAA4275-3EB0-4564-8784-87F360094242}" presName="vert1" presStyleCnt="0"/>
      <dgm:spPr/>
    </dgm:pt>
    <dgm:pt modelId="{75E8FDC9-B6F1-4A90-9BAA-0A625D986836}" type="pres">
      <dgm:prSet presAssocID="{94A283BC-D3CA-4DAC-972D-1C450DEEB950}" presName="thickLine" presStyleLbl="alignNode1" presStyleIdx="3" presStyleCnt="5"/>
      <dgm:spPr/>
    </dgm:pt>
    <dgm:pt modelId="{E021577A-46A6-45B7-99C0-1CE3CDED713F}" type="pres">
      <dgm:prSet presAssocID="{94A283BC-D3CA-4DAC-972D-1C450DEEB950}" presName="horz1" presStyleCnt="0"/>
      <dgm:spPr/>
    </dgm:pt>
    <dgm:pt modelId="{8CFE8593-E509-4FA8-A156-42617258D127}" type="pres">
      <dgm:prSet presAssocID="{94A283BC-D3CA-4DAC-972D-1C450DEEB950}" presName="tx1" presStyleLbl="revTx" presStyleIdx="3" presStyleCnt="5"/>
      <dgm:spPr/>
    </dgm:pt>
    <dgm:pt modelId="{428D41F9-9CB9-4A6D-A70D-0C865783BAEA}" type="pres">
      <dgm:prSet presAssocID="{94A283BC-D3CA-4DAC-972D-1C450DEEB950}" presName="vert1" presStyleCnt="0"/>
      <dgm:spPr/>
    </dgm:pt>
    <dgm:pt modelId="{D91AF33B-93DC-401C-8932-78E2A3A41FA5}" type="pres">
      <dgm:prSet presAssocID="{D8B1435D-05E7-47F1-BAFB-97C8AE656A0F}" presName="thickLine" presStyleLbl="alignNode1" presStyleIdx="4" presStyleCnt="5"/>
      <dgm:spPr/>
    </dgm:pt>
    <dgm:pt modelId="{988868A7-A6EF-4EA6-9005-700409DFF371}" type="pres">
      <dgm:prSet presAssocID="{D8B1435D-05E7-47F1-BAFB-97C8AE656A0F}" presName="horz1" presStyleCnt="0"/>
      <dgm:spPr/>
    </dgm:pt>
    <dgm:pt modelId="{E2BC3CAF-E50C-494C-9101-3927A569A006}" type="pres">
      <dgm:prSet presAssocID="{D8B1435D-05E7-47F1-BAFB-97C8AE656A0F}" presName="tx1" presStyleLbl="revTx" presStyleIdx="4" presStyleCnt="5"/>
      <dgm:spPr/>
    </dgm:pt>
    <dgm:pt modelId="{22A8B478-420B-457F-91D9-A8D63B2A352B}" type="pres">
      <dgm:prSet presAssocID="{D8B1435D-05E7-47F1-BAFB-97C8AE656A0F}" presName="vert1" presStyleCnt="0"/>
      <dgm:spPr/>
    </dgm:pt>
  </dgm:ptLst>
  <dgm:cxnLst>
    <dgm:cxn modelId="{ED2ECA04-25CA-4D5F-9DA2-BB218C56957E}" type="presOf" srcId="{17A09A78-C718-495F-9B1B-8461A55F9E03}" destId="{9760302F-3A38-4506-ACE2-492EC52C1F22}" srcOrd="0" destOrd="0" presId="urn:microsoft.com/office/officeart/2008/layout/LinedList"/>
    <dgm:cxn modelId="{F8E56007-BF4C-4080-B8B8-3ED5AA11BBEC}" srcId="{4B264777-99E5-4344-9DCE-62F5345E4BFD}" destId="{17A09A78-C718-495F-9B1B-8461A55F9E03}" srcOrd="1" destOrd="0" parTransId="{12EF42C0-49BC-47E9-B96D-33D1F80E94EC}" sibTransId="{F00DB687-CEB4-45EE-990A-D96CCBAD0118}"/>
    <dgm:cxn modelId="{57FE280F-8F52-44FD-9E97-F9F76D03C18A}" srcId="{4B264777-99E5-4344-9DCE-62F5345E4BFD}" destId="{D8B1435D-05E7-47F1-BAFB-97C8AE656A0F}" srcOrd="4" destOrd="0" parTransId="{7518693D-B2A5-4BD0-A558-DC701A4334DF}" sibTransId="{3FB5C3F7-CC40-47DA-8D1A-3C66D1F5E383}"/>
    <dgm:cxn modelId="{32D4A839-2BAB-4E33-B4FF-DDD51A471A71}" srcId="{4B264777-99E5-4344-9DCE-62F5345E4BFD}" destId="{EBAA4275-3EB0-4564-8784-87F360094242}" srcOrd="2" destOrd="0" parTransId="{C1D8237A-222D-4F6A-83D7-CF375EF92BB2}" sibTransId="{F0B14717-4312-4D5A-86BF-6EC674D0F73C}"/>
    <dgm:cxn modelId="{4A12E177-A89E-4BBA-BEB9-25569DDD8E29}" srcId="{4B264777-99E5-4344-9DCE-62F5345E4BFD}" destId="{FA340CA4-DD42-4507-8F21-74C5007D18BB}" srcOrd="0" destOrd="0" parTransId="{4921B19B-392E-4200-AFD7-9FF349EFCD0B}" sibTransId="{9E922DB3-0237-44F1-959A-765967A07C03}"/>
    <dgm:cxn modelId="{CAE4C692-7915-421B-8EAA-66D2F0D11D48}" type="presOf" srcId="{4B264777-99E5-4344-9DCE-62F5345E4BFD}" destId="{58FA71C8-03EF-4222-9971-F86D274B0192}" srcOrd="0" destOrd="0" presId="urn:microsoft.com/office/officeart/2008/layout/LinedList"/>
    <dgm:cxn modelId="{56B9D892-2D34-42CA-B8A1-CCA24F8FDF6D}" type="presOf" srcId="{D8B1435D-05E7-47F1-BAFB-97C8AE656A0F}" destId="{E2BC3CAF-E50C-494C-9101-3927A569A006}" srcOrd="0" destOrd="0" presId="urn:microsoft.com/office/officeart/2008/layout/LinedList"/>
    <dgm:cxn modelId="{4F53FEB3-B9E5-49A0-B601-3B03ECB64A97}" type="presOf" srcId="{94A283BC-D3CA-4DAC-972D-1C450DEEB950}" destId="{8CFE8593-E509-4FA8-A156-42617258D127}" srcOrd="0" destOrd="0" presId="urn:microsoft.com/office/officeart/2008/layout/LinedList"/>
    <dgm:cxn modelId="{CB5107C5-CE26-4EBA-9C49-F89AB90D69C4}" type="presOf" srcId="{EBAA4275-3EB0-4564-8784-87F360094242}" destId="{09A79CE4-4115-4B74-ADA1-B6C31E269F22}" srcOrd="0" destOrd="0" presId="urn:microsoft.com/office/officeart/2008/layout/LinedList"/>
    <dgm:cxn modelId="{887656D8-97B2-4DC3-8C3A-396104F02429}" type="presOf" srcId="{FA340CA4-DD42-4507-8F21-74C5007D18BB}" destId="{C45207F0-7456-403E-9225-F6A11501629F}" srcOrd="0" destOrd="0" presId="urn:microsoft.com/office/officeart/2008/layout/LinedList"/>
    <dgm:cxn modelId="{23EDA8EA-9ECB-483B-A30C-01507DD4F63E}" srcId="{4B264777-99E5-4344-9DCE-62F5345E4BFD}" destId="{94A283BC-D3CA-4DAC-972D-1C450DEEB950}" srcOrd="3" destOrd="0" parTransId="{BAFC9E36-BC1E-4DC6-BCFE-616116B0EC47}" sibTransId="{D45D9D57-918F-424B-84A5-9C109E04544F}"/>
    <dgm:cxn modelId="{50E02EEE-01FF-466E-A308-0C80DAE7B538}" type="presParOf" srcId="{58FA71C8-03EF-4222-9971-F86D274B0192}" destId="{3534252C-ABAB-4867-8EDD-A2C552FD43C9}" srcOrd="0" destOrd="0" presId="urn:microsoft.com/office/officeart/2008/layout/LinedList"/>
    <dgm:cxn modelId="{E65F6428-844F-4C79-8B9F-30615B6A037B}" type="presParOf" srcId="{58FA71C8-03EF-4222-9971-F86D274B0192}" destId="{BD15644E-298D-406E-8E7C-9731B82A6AD2}" srcOrd="1" destOrd="0" presId="urn:microsoft.com/office/officeart/2008/layout/LinedList"/>
    <dgm:cxn modelId="{E8A380E6-FBCC-4251-AA31-482B68613D60}" type="presParOf" srcId="{BD15644E-298D-406E-8E7C-9731B82A6AD2}" destId="{C45207F0-7456-403E-9225-F6A11501629F}" srcOrd="0" destOrd="0" presId="urn:microsoft.com/office/officeart/2008/layout/LinedList"/>
    <dgm:cxn modelId="{4D1DAF52-2840-43E8-8EE9-B39A8A3E37A2}" type="presParOf" srcId="{BD15644E-298D-406E-8E7C-9731B82A6AD2}" destId="{A66F4A97-73FB-4665-960C-084C78B48CC3}" srcOrd="1" destOrd="0" presId="urn:microsoft.com/office/officeart/2008/layout/LinedList"/>
    <dgm:cxn modelId="{9875CC97-E74C-4DDA-BDF8-E030ADFB6F4A}" type="presParOf" srcId="{58FA71C8-03EF-4222-9971-F86D274B0192}" destId="{5E0C5F9B-17DD-4993-98AA-9A884A905481}" srcOrd="2" destOrd="0" presId="urn:microsoft.com/office/officeart/2008/layout/LinedList"/>
    <dgm:cxn modelId="{4069677A-766A-4392-8736-63F4F3AFB433}" type="presParOf" srcId="{58FA71C8-03EF-4222-9971-F86D274B0192}" destId="{D5BF0C67-DFAB-47B4-BA9F-481A78B439D6}" srcOrd="3" destOrd="0" presId="urn:microsoft.com/office/officeart/2008/layout/LinedList"/>
    <dgm:cxn modelId="{B9533B08-7588-45A7-B881-F2B64D83379E}" type="presParOf" srcId="{D5BF0C67-DFAB-47B4-BA9F-481A78B439D6}" destId="{9760302F-3A38-4506-ACE2-492EC52C1F22}" srcOrd="0" destOrd="0" presId="urn:microsoft.com/office/officeart/2008/layout/LinedList"/>
    <dgm:cxn modelId="{F16C99FD-7BD2-4796-85B0-4BDA06D5E514}" type="presParOf" srcId="{D5BF0C67-DFAB-47B4-BA9F-481A78B439D6}" destId="{13E7AFDE-02E3-488C-96CF-A745A2523AE0}" srcOrd="1" destOrd="0" presId="urn:microsoft.com/office/officeart/2008/layout/LinedList"/>
    <dgm:cxn modelId="{5FAD2C95-3B81-4FE5-B186-BF04A81E84D6}" type="presParOf" srcId="{58FA71C8-03EF-4222-9971-F86D274B0192}" destId="{083BB456-DE4E-410C-BB9E-513ED4838BA6}" srcOrd="4" destOrd="0" presId="urn:microsoft.com/office/officeart/2008/layout/LinedList"/>
    <dgm:cxn modelId="{01C7D9E2-92B6-4ECD-B40B-DB8E7A6CCADE}" type="presParOf" srcId="{58FA71C8-03EF-4222-9971-F86D274B0192}" destId="{4F534D5E-4878-4796-AFF6-8B0BED070039}" srcOrd="5" destOrd="0" presId="urn:microsoft.com/office/officeart/2008/layout/LinedList"/>
    <dgm:cxn modelId="{14A4E787-D666-463E-8B2D-86CFB1374770}" type="presParOf" srcId="{4F534D5E-4878-4796-AFF6-8B0BED070039}" destId="{09A79CE4-4115-4B74-ADA1-B6C31E269F22}" srcOrd="0" destOrd="0" presId="urn:microsoft.com/office/officeart/2008/layout/LinedList"/>
    <dgm:cxn modelId="{8F1DF42A-FCE2-4A4B-9F54-D8B768581ADF}" type="presParOf" srcId="{4F534D5E-4878-4796-AFF6-8B0BED070039}" destId="{0BD15566-0438-4E0C-8DC4-1C47FC91341A}" srcOrd="1" destOrd="0" presId="urn:microsoft.com/office/officeart/2008/layout/LinedList"/>
    <dgm:cxn modelId="{5A66A925-C514-4472-9E74-78661CA6B7D3}" type="presParOf" srcId="{58FA71C8-03EF-4222-9971-F86D274B0192}" destId="{75E8FDC9-B6F1-4A90-9BAA-0A625D986836}" srcOrd="6" destOrd="0" presId="urn:microsoft.com/office/officeart/2008/layout/LinedList"/>
    <dgm:cxn modelId="{FE727D9E-3EC4-4FB5-9179-F7E3D602F245}" type="presParOf" srcId="{58FA71C8-03EF-4222-9971-F86D274B0192}" destId="{E021577A-46A6-45B7-99C0-1CE3CDED713F}" srcOrd="7" destOrd="0" presId="urn:microsoft.com/office/officeart/2008/layout/LinedList"/>
    <dgm:cxn modelId="{6D0A4384-5A39-4F50-B4FD-70FA22950FF8}" type="presParOf" srcId="{E021577A-46A6-45B7-99C0-1CE3CDED713F}" destId="{8CFE8593-E509-4FA8-A156-42617258D127}" srcOrd="0" destOrd="0" presId="urn:microsoft.com/office/officeart/2008/layout/LinedList"/>
    <dgm:cxn modelId="{51A545BB-6812-4F44-A844-928754B6EC9B}" type="presParOf" srcId="{E021577A-46A6-45B7-99C0-1CE3CDED713F}" destId="{428D41F9-9CB9-4A6D-A70D-0C865783BAEA}" srcOrd="1" destOrd="0" presId="urn:microsoft.com/office/officeart/2008/layout/LinedList"/>
    <dgm:cxn modelId="{995EED39-398E-4AC0-8EBF-D560E27F6363}" type="presParOf" srcId="{58FA71C8-03EF-4222-9971-F86D274B0192}" destId="{D91AF33B-93DC-401C-8932-78E2A3A41FA5}" srcOrd="8" destOrd="0" presId="urn:microsoft.com/office/officeart/2008/layout/LinedList"/>
    <dgm:cxn modelId="{7BC579B8-143A-4DF7-A41E-52DBDD3A95E5}" type="presParOf" srcId="{58FA71C8-03EF-4222-9971-F86D274B0192}" destId="{988868A7-A6EF-4EA6-9005-700409DFF371}" srcOrd="9" destOrd="0" presId="urn:microsoft.com/office/officeart/2008/layout/LinedList"/>
    <dgm:cxn modelId="{582EADB9-1418-451C-B9D3-D7ED80BBAACF}" type="presParOf" srcId="{988868A7-A6EF-4EA6-9005-700409DFF371}" destId="{E2BC3CAF-E50C-494C-9101-3927A569A006}" srcOrd="0" destOrd="0" presId="urn:microsoft.com/office/officeart/2008/layout/LinedList"/>
    <dgm:cxn modelId="{FD3929F0-8883-4727-8B68-F6C9E62C9E12}" type="presParOf" srcId="{988868A7-A6EF-4EA6-9005-700409DFF371}" destId="{22A8B478-420B-457F-91D9-A8D63B2A352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CA0F0D-1CBD-452C-9009-C5260A19B77D}"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E758F64-C5CF-4E3E-8A41-537F650F8D6F}">
      <dgm:prSet/>
      <dgm:spPr/>
      <dgm:t>
        <a:bodyPr/>
        <a:lstStyle/>
        <a:p>
          <a:pPr>
            <a:lnSpc>
              <a:spcPct val="100000"/>
            </a:lnSpc>
          </a:pPr>
          <a:r>
            <a:rPr lang="en-CA" dirty="0"/>
            <a:t>The  pie chart indicates the lower the number of days required to deliver the higher the cost of shipping.</a:t>
          </a:r>
          <a:endParaRPr lang="en-US" dirty="0"/>
        </a:p>
      </dgm:t>
    </dgm:pt>
    <dgm:pt modelId="{1E2BDA2F-1052-4144-AB87-36C4EE635CB1}" type="parTrans" cxnId="{84F2A193-6670-4748-9161-5B81BE38AB86}">
      <dgm:prSet/>
      <dgm:spPr/>
      <dgm:t>
        <a:bodyPr/>
        <a:lstStyle/>
        <a:p>
          <a:endParaRPr lang="en-US"/>
        </a:p>
      </dgm:t>
    </dgm:pt>
    <dgm:pt modelId="{1799AE7B-4BAB-4379-8228-14F0CFD5F566}" type="sibTrans" cxnId="{84F2A193-6670-4748-9161-5B81BE38AB86}">
      <dgm:prSet/>
      <dgm:spPr/>
      <dgm:t>
        <a:bodyPr/>
        <a:lstStyle/>
        <a:p>
          <a:endParaRPr lang="en-US"/>
        </a:p>
      </dgm:t>
    </dgm:pt>
    <dgm:pt modelId="{CA9370F4-C71F-487A-8B5D-AA1CE4A02D8D}">
      <dgm:prSet/>
      <dgm:spPr/>
      <dgm:t>
        <a:bodyPr/>
        <a:lstStyle/>
        <a:p>
          <a:pPr>
            <a:lnSpc>
              <a:spcPct val="100000"/>
            </a:lnSpc>
          </a:pPr>
          <a:r>
            <a:rPr lang="en-CA" dirty="0"/>
            <a:t>The graph shows the cost and number of days it takes to deliver the good and the cost involved. Hence the cost of same day delivery and first class is high.</a:t>
          </a:r>
          <a:endParaRPr lang="en-US" dirty="0"/>
        </a:p>
      </dgm:t>
    </dgm:pt>
    <dgm:pt modelId="{CB54875A-4C25-4393-B2FA-FF67BC4A131B}" type="sibTrans" cxnId="{86E76DD9-F927-4E49-8656-9E8F08150E91}">
      <dgm:prSet/>
      <dgm:spPr/>
      <dgm:t>
        <a:bodyPr/>
        <a:lstStyle/>
        <a:p>
          <a:endParaRPr lang="en-US"/>
        </a:p>
      </dgm:t>
    </dgm:pt>
    <dgm:pt modelId="{27991165-D90B-4B33-AE55-B415D4FCC23D}" type="parTrans" cxnId="{86E76DD9-F927-4E49-8656-9E8F08150E91}">
      <dgm:prSet/>
      <dgm:spPr/>
      <dgm:t>
        <a:bodyPr/>
        <a:lstStyle/>
        <a:p>
          <a:endParaRPr lang="en-US"/>
        </a:p>
      </dgm:t>
    </dgm:pt>
    <dgm:pt modelId="{2139BDC5-FD75-43FE-AC46-631C390490DE}" type="pres">
      <dgm:prSet presAssocID="{2ACA0F0D-1CBD-452C-9009-C5260A19B77D}" presName="root" presStyleCnt="0">
        <dgm:presLayoutVars>
          <dgm:dir/>
          <dgm:resizeHandles val="exact"/>
        </dgm:presLayoutVars>
      </dgm:prSet>
      <dgm:spPr/>
    </dgm:pt>
    <dgm:pt modelId="{E1418A65-1F24-4009-ADBA-3DA0C15B36A5}" type="pres">
      <dgm:prSet presAssocID="{CA9370F4-C71F-487A-8B5D-AA1CE4A02D8D}" presName="compNode" presStyleCnt="0"/>
      <dgm:spPr/>
    </dgm:pt>
    <dgm:pt modelId="{FE945373-86C1-47D8-ABB4-3A094D556E2A}" type="pres">
      <dgm:prSet presAssocID="{CA9370F4-C71F-487A-8B5D-AA1CE4A02D8D}" presName="bgRect" presStyleLbl="bgShp" presStyleIdx="0" presStyleCnt="2" custScaleY="130981" custLinFactNeighborX="747" custLinFactNeighborY="-16583"/>
      <dgm:spPr/>
    </dgm:pt>
    <dgm:pt modelId="{93959D2F-6225-4721-AB26-36BB78BFEE40}" type="pres">
      <dgm:prSet presAssocID="{CA9370F4-C71F-487A-8B5D-AA1CE4A02D8D}" presName="iconRect" presStyleLbl="node1" presStyleIdx="0" presStyleCnt="2" custLinFactNeighborX="1286" custLinFactNeighborY="-932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395CB5D8-029F-4093-968B-3254105875BE}" type="pres">
      <dgm:prSet presAssocID="{CA9370F4-C71F-487A-8B5D-AA1CE4A02D8D}" presName="spaceRect" presStyleCnt="0"/>
      <dgm:spPr/>
    </dgm:pt>
    <dgm:pt modelId="{28945AD7-BB2C-4FD1-B80A-F0BF1D80A977}" type="pres">
      <dgm:prSet presAssocID="{CA9370F4-C71F-487A-8B5D-AA1CE4A02D8D}" presName="parTx" presStyleLbl="revTx" presStyleIdx="0" presStyleCnt="2">
        <dgm:presLayoutVars>
          <dgm:chMax val="0"/>
          <dgm:chPref val="0"/>
        </dgm:presLayoutVars>
      </dgm:prSet>
      <dgm:spPr/>
    </dgm:pt>
    <dgm:pt modelId="{3C1D96E9-A4D8-4D0B-B3A1-9C5D5F9AD0FF}" type="pres">
      <dgm:prSet presAssocID="{CB54875A-4C25-4393-B2FA-FF67BC4A131B}" presName="sibTrans" presStyleCnt="0"/>
      <dgm:spPr/>
    </dgm:pt>
    <dgm:pt modelId="{D2B889C8-622F-45F9-9C03-3113B52AD5FE}" type="pres">
      <dgm:prSet presAssocID="{9E758F64-C5CF-4E3E-8A41-537F650F8D6F}" presName="compNode" presStyleCnt="0"/>
      <dgm:spPr/>
    </dgm:pt>
    <dgm:pt modelId="{1A117634-6829-4E47-A4A4-09EC34C7FFED}" type="pres">
      <dgm:prSet presAssocID="{9E758F64-C5CF-4E3E-8A41-537F650F8D6F}" presName="bgRect" presStyleLbl="bgShp" presStyleIdx="1" presStyleCnt="2" custLinFactNeighborX="-694" custLinFactNeighborY="-11675"/>
      <dgm:spPr/>
    </dgm:pt>
    <dgm:pt modelId="{8B730E56-F82D-4907-9A00-BEAC1269014F}" type="pres">
      <dgm:prSet presAssocID="{9E758F64-C5CF-4E3E-8A41-537F650F8D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trolley"/>
        </a:ext>
      </dgm:extLst>
    </dgm:pt>
    <dgm:pt modelId="{AC7B25B6-4F7A-4CEB-BBA8-DDB537DCEE09}" type="pres">
      <dgm:prSet presAssocID="{9E758F64-C5CF-4E3E-8A41-537F650F8D6F}" presName="spaceRect" presStyleCnt="0"/>
      <dgm:spPr/>
    </dgm:pt>
    <dgm:pt modelId="{6999EFCE-E42B-4D23-9F71-E0971E5DAAC5}" type="pres">
      <dgm:prSet presAssocID="{9E758F64-C5CF-4E3E-8A41-537F650F8D6F}" presName="parTx" presStyleLbl="revTx" presStyleIdx="1" presStyleCnt="2" custLinFactNeighborX="-9678" custLinFactNeighborY="-16981">
        <dgm:presLayoutVars>
          <dgm:chMax val="0"/>
          <dgm:chPref val="0"/>
        </dgm:presLayoutVars>
      </dgm:prSet>
      <dgm:spPr/>
    </dgm:pt>
  </dgm:ptLst>
  <dgm:cxnLst>
    <dgm:cxn modelId="{84F2A193-6670-4748-9161-5B81BE38AB86}" srcId="{2ACA0F0D-1CBD-452C-9009-C5260A19B77D}" destId="{9E758F64-C5CF-4E3E-8A41-537F650F8D6F}" srcOrd="1" destOrd="0" parTransId="{1E2BDA2F-1052-4144-AB87-36C4EE635CB1}" sibTransId="{1799AE7B-4BAB-4379-8228-14F0CFD5F566}"/>
    <dgm:cxn modelId="{F162C7B2-5F4B-4B09-9A3A-BE3E2B5CD061}" type="presOf" srcId="{9E758F64-C5CF-4E3E-8A41-537F650F8D6F}" destId="{6999EFCE-E42B-4D23-9F71-E0971E5DAAC5}" srcOrd="0" destOrd="0" presId="urn:microsoft.com/office/officeart/2018/2/layout/IconVerticalSolidList"/>
    <dgm:cxn modelId="{37055DC7-D4E3-4F74-B284-3215D5ECF874}" type="presOf" srcId="{2ACA0F0D-1CBD-452C-9009-C5260A19B77D}" destId="{2139BDC5-FD75-43FE-AC46-631C390490DE}" srcOrd="0" destOrd="0" presId="urn:microsoft.com/office/officeart/2018/2/layout/IconVerticalSolidList"/>
    <dgm:cxn modelId="{86E76DD9-F927-4E49-8656-9E8F08150E91}" srcId="{2ACA0F0D-1CBD-452C-9009-C5260A19B77D}" destId="{CA9370F4-C71F-487A-8B5D-AA1CE4A02D8D}" srcOrd="0" destOrd="0" parTransId="{27991165-D90B-4B33-AE55-B415D4FCC23D}" sibTransId="{CB54875A-4C25-4393-B2FA-FF67BC4A131B}"/>
    <dgm:cxn modelId="{3F8848F0-7545-4B82-9FC3-FCA5433AC53E}" type="presOf" srcId="{CA9370F4-C71F-487A-8B5D-AA1CE4A02D8D}" destId="{28945AD7-BB2C-4FD1-B80A-F0BF1D80A977}" srcOrd="0" destOrd="0" presId="urn:microsoft.com/office/officeart/2018/2/layout/IconVerticalSolidList"/>
    <dgm:cxn modelId="{884C7141-34BF-4173-A4F2-DEF036B71A58}" type="presParOf" srcId="{2139BDC5-FD75-43FE-AC46-631C390490DE}" destId="{E1418A65-1F24-4009-ADBA-3DA0C15B36A5}" srcOrd="0" destOrd="0" presId="urn:microsoft.com/office/officeart/2018/2/layout/IconVerticalSolidList"/>
    <dgm:cxn modelId="{A53D9344-7177-460D-A1C9-342C8CAA73B6}" type="presParOf" srcId="{E1418A65-1F24-4009-ADBA-3DA0C15B36A5}" destId="{FE945373-86C1-47D8-ABB4-3A094D556E2A}" srcOrd="0" destOrd="0" presId="urn:microsoft.com/office/officeart/2018/2/layout/IconVerticalSolidList"/>
    <dgm:cxn modelId="{285288AD-1273-4DF3-B697-6893929F011B}" type="presParOf" srcId="{E1418A65-1F24-4009-ADBA-3DA0C15B36A5}" destId="{93959D2F-6225-4721-AB26-36BB78BFEE40}" srcOrd="1" destOrd="0" presId="urn:microsoft.com/office/officeart/2018/2/layout/IconVerticalSolidList"/>
    <dgm:cxn modelId="{A14883D1-13AD-4FE0-8327-D4717F66987E}" type="presParOf" srcId="{E1418A65-1F24-4009-ADBA-3DA0C15B36A5}" destId="{395CB5D8-029F-4093-968B-3254105875BE}" srcOrd="2" destOrd="0" presId="urn:microsoft.com/office/officeart/2018/2/layout/IconVerticalSolidList"/>
    <dgm:cxn modelId="{A7B0BFC7-12F1-4146-80DE-6418265250E9}" type="presParOf" srcId="{E1418A65-1F24-4009-ADBA-3DA0C15B36A5}" destId="{28945AD7-BB2C-4FD1-B80A-F0BF1D80A977}" srcOrd="3" destOrd="0" presId="urn:microsoft.com/office/officeart/2018/2/layout/IconVerticalSolidList"/>
    <dgm:cxn modelId="{228DD9BA-9612-4137-B9D9-AF764C969013}" type="presParOf" srcId="{2139BDC5-FD75-43FE-AC46-631C390490DE}" destId="{3C1D96E9-A4D8-4D0B-B3A1-9C5D5F9AD0FF}" srcOrd="1" destOrd="0" presId="urn:microsoft.com/office/officeart/2018/2/layout/IconVerticalSolidList"/>
    <dgm:cxn modelId="{906C456F-68B9-4D78-A310-77545C600853}" type="presParOf" srcId="{2139BDC5-FD75-43FE-AC46-631C390490DE}" destId="{D2B889C8-622F-45F9-9C03-3113B52AD5FE}" srcOrd="2" destOrd="0" presId="urn:microsoft.com/office/officeart/2018/2/layout/IconVerticalSolidList"/>
    <dgm:cxn modelId="{B1C23263-16DA-4CC4-BE7A-827A806227D5}" type="presParOf" srcId="{D2B889C8-622F-45F9-9C03-3113B52AD5FE}" destId="{1A117634-6829-4E47-A4A4-09EC34C7FFED}" srcOrd="0" destOrd="0" presId="urn:microsoft.com/office/officeart/2018/2/layout/IconVerticalSolidList"/>
    <dgm:cxn modelId="{A2B5A8FD-1952-4E03-99CD-98457E237921}" type="presParOf" srcId="{D2B889C8-622F-45F9-9C03-3113B52AD5FE}" destId="{8B730E56-F82D-4907-9A00-BEAC1269014F}" srcOrd="1" destOrd="0" presId="urn:microsoft.com/office/officeart/2018/2/layout/IconVerticalSolidList"/>
    <dgm:cxn modelId="{936917E3-1C6F-4A30-B6D8-817E7AAF2CA5}" type="presParOf" srcId="{D2B889C8-622F-45F9-9C03-3113B52AD5FE}" destId="{AC7B25B6-4F7A-4CEB-BBA8-DDB537DCEE09}" srcOrd="2" destOrd="0" presId="urn:microsoft.com/office/officeart/2018/2/layout/IconVerticalSolidList"/>
    <dgm:cxn modelId="{EC277F0A-EE36-49A8-80E4-FBFB5E53CC8A}" type="presParOf" srcId="{D2B889C8-622F-45F9-9C03-3113B52AD5FE}" destId="{6999EFCE-E42B-4D23-9F71-E0971E5DAAC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4252C-ABAB-4867-8EDD-A2C552FD43C9}">
      <dsp:nvSpPr>
        <dsp:cNvPr id="0" name=""/>
        <dsp:cNvSpPr/>
      </dsp:nvSpPr>
      <dsp:spPr>
        <a:xfrm>
          <a:off x="0" y="675"/>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45207F0-7456-403E-9225-F6A11501629F}">
      <dsp:nvSpPr>
        <dsp:cNvPr id="0" name=""/>
        <dsp:cNvSpPr/>
      </dsp:nvSpPr>
      <dsp:spPr>
        <a:xfrm>
          <a:off x="0" y="675"/>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kern="1200" dirty="0"/>
            <a:t>* Performed data cleaning in excel for blanks, null values, redundant columns and splitting the Order Date</a:t>
          </a:r>
          <a:endParaRPr lang="en-US" sz="2300" kern="1200" dirty="0"/>
        </a:p>
      </dsp:txBody>
      <dsp:txXfrm>
        <a:off x="0" y="675"/>
        <a:ext cx="6912245" cy="1107106"/>
      </dsp:txXfrm>
    </dsp:sp>
    <dsp:sp modelId="{5E0C5F9B-17DD-4993-98AA-9A884A905481}">
      <dsp:nvSpPr>
        <dsp:cNvPr id="0" name=""/>
        <dsp:cNvSpPr/>
      </dsp:nvSpPr>
      <dsp:spPr>
        <a:xfrm>
          <a:off x="0" y="1107782"/>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760302F-3A38-4506-ACE2-492EC52C1F22}">
      <dsp:nvSpPr>
        <dsp:cNvPr id="0" name=""/>
        <dsp:cNvSpPr/>
      </dsp:nvSpPr>
      <dsp:spPr>
        <a:xfrm>
          <a:off x="0" y="1107782"/>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kern="1200" dirty="0"/>
            <a:t>* Imported data to SQL and  verified data set in SQL</a:t>
          </a:r>
          <a:endParaRPr lang="en-US" sz="2300" kern="1200" dirty="0"/>
        </a:p>
      </dsp:txBody>
      <dsp:txXfrm>
        <a:off x="0" y="1107782"/>
        <a:ext cx="6912245" cy="1107106"/>
      </dsp:txXfrm>
    </dsp:sp>
    <dsp:sp modelId="{083BB456-DE4E-410C-BB9E-513ED4838BA6}">
      <dsp:nvSpPr>
        <dsp:cNvPr id="0" name=""/>
        <dsp:cNvSpPr/>
      </dsp:nvSpPr>
      <dsp:spPr>
        <a:xfrm>
          <a:off x="0" y="2214888"/>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9A79CE4-4115-4B74-ADA1-B6C31E269F22}">
      <dsp:nvSpPr>
        <dsp:cNvPr id="0" name=""/>
        <dsp:cNvSpPr/>
      </dsp:nvSpPr>
      <dsp:spPr>
        <a:xfrm>
          <a:off x="0" y="2214888"/>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kern="1200" dirty="0"/>
            <a:t>* Created Dimensions and Facts Table in Visual Studio 2019- SQL Integration (SSIS)</a:t>
          </a:r>
          <a:endParaRPr lang="en-US" sz="2300" kern="1200" dirty="0"/>
        </a:p>
      </dsp:txBody>
      <dsp:txXfrm>
        <a:off x="0" y="2214888"/>
        <a:ext cx="6912245" cy="1107106"/>
      </dsp:txXfrm>
    </dsp:sp>
    <dsp:sp modelId="{75E8FDC9-B6F1-4A90-9BAA-0A625D986836}">
      <dsp:nvSpPr>
        <dsp:cNvPr id="0" name=""/>
        <dsp:cNvSpPr/>
      </dsp:nvSpPr>
      <dsp:spPr>
        <a:xfrm>
          <a:off x="0" y="3321994"/>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E8593-E509-4FA8-A156-42617258D127}">
      <dsp:nvSpPr>
        <dsp:cNvPr id="0" name=""/>
        <dsp:cNvSpPr/>
      </dsp:nvSpPr>
      <dsp:spPr>
        <a:xfrm>
          <a:off x="0" y="3321994"/>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kern="1200" dirty="0"/>
            <a:t>* Built solutions in Visual Studio 2019- Analysis (SSAS)</a:t>
          </a:r>
          <a:endParaRPr lang="en-US" sz="2300" kern="1200" dirty="0"/>
        </a:p>
      </dsp:txBody>
      <dsp:txXfrm>
        <a:off x="0" y="3321994"/>
        <a:ext cx="6912245" cy="1107106"/>
      </dsp:txXfrm>
    </dsp:sp>
    <dsp:sp modelId="{D91AF33B-93DC-401C-8932-78E2A3A41FA5}">
      <dsp:nvSpPr>
        <dsp:cNvPr id="0" name=""/>
        <dsp:cNvSpPr/>
      </dsp:nvSpPr>
      <dsp:spPr>
        <a:xfrm>
          <a:off x="0" y="4429100"/>
          <a:ext cx="6912245"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BC3CAF-E50C-494C-9101-3927A569A006}">
      <dsp:nvSpPr>
        <dsp:cNvPr id="0" name=""/>
        <dsp:cNvSpPr/>
      </dsp:nvSpPr>
      <dsp:spPr>
        <a:xfrm>
          <a:off x="0" y="4429100"/>
          <a:ext cx="6912245" cy="110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CA" sz="2300" kern="1200" dirty="0"/>
            <a:t>* Built solution in SQL Analysis (OLAP) </a:t>
          </a:r>
          <a:endParaRPr lang="en-US" sz="2300" kern="1200" dirty="0"/>
        </a:p>
      </dsp:txBody>
      <dsp:txXfrm>
        <a:off x="0" y="4429100"/>
        <a:ext cx="6912245" cy="1107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45373-86C1-47D8-ABB4-3A094D556E2A}">
      <dsp:nvSpPr>
        <dsp:cNvPr id="0" name=""/>
        <dsp:cNvSpPr/>
      </dsp:nvSpPr>
      <dsp:spPr>
        <a:xfrm>
          <a:off x="0" y="288404"/>
          <a:ext cx="6184313" cy="1709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59D2F-6225-4721-AB26-36BB78BFEE40}">
      <dsp:nvSpPr>
        <dsp:cNvPr id="0" name=""/>
        <dsp:cNvSpPr/>
      </dsp:nvSpPr>
      <dsp:spPr>
        <a:xfrm>
          <a:off x="404117" y="933892"/>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45AD7-BB2C-4FD1-B80A-F0BF1D80A977}">
      <dsp:nvSpPr>
        <dsp:cNvPr id="0" name=""/>
        <dsp:cNvSpPr/>
      </dsp:nvSpPr>
      <dsp:spPr>
        <a:xfrm>
          <a:off x="1507738" y="707092"/>
          <a:ext cx="467657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CA" sz="1600" kern="1200" dirty="0"/>
            <a:t>The graph shows the cost and number of days it takes to deliver the good and the cost involved. Hence the cost of same day delivery and first class is high.</a:t>
          </a:r>
          <a:endParaRPr lang="en-US" sz="1600" kern="1200" dirty="0"/>
        </a:p>
      </dsp:txBody>
      <dsp:txXfrm>
        <a:off x="1507738" y="707092"/>
        <a:ext cx="4676575" cy="1305401"/>
      </dsp:txXfrm>
    </dsp:sp>
    <dsp:sp modelId="{1A117634-6829-4E47-A4A4-09EC34C7FFED}">
      <dsp:nvSpPr>
        <dsp:cNvPr id="0" name=""/>
        <dsp:cNvSpPr/>
      </dsp:nvSpPr>
      <dsp:spPr>
        <a:xfrm>
          <a:off x="0" y="2388651"/>
          <a:ext cx="6184313"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730E56-F82D-4907-9A00-BEAC1269014F}">
      <dsp:nvSpPr>
        <dsp:cNvPr id="0" name=""/>
        <dsp:cNvSpPr/>
      </dsp:nvSpPr>
      <dsp:spPr>
        <a:xfrm>
          <a:off x="394883" y="2834772"/>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99EFCE-E42B-4D23-9F71-E0971E5DAAC5}">
      <dsp:nvSpPr>
        <dsp:cNvPr id="0" name=""/>
        <dsp:cNvSpPr/>
      </dsp:nvSpPr>
      <dsp:spPr>
        <a:xfrm>
          <a:off x="1055139" y="2319387"/>
          <a:ext cx="4676575"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CA" sz="1600" kern="1200" dirty="0"/>
            <a:t>The  pie chart indicates the lower the number of days required to deliver the higher the cost of shipping.</a:t>
          </a:r>
          <a:endParaRPr lang="en-US" sz="1600" kern="1200" dirty="0"/>
        </a:p>
      </dsp:txBody>
      <dsp:txXfrm>
        <a:off x="1055139" y="2319387"/>
        <a:ext cx="4676575" cy="13054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DC2A9E-B4DA-45AB-AE10-9F048177BB55}" type="datetimeFigureOut">
              <a:rPr lang="en-CA" smtClean="0"/>
              <a:t>2022-11-07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B7ED7-0898-449F-B42D-15441ED344CA}" type="slidenum">
              <a:rPr lang="en-CA" smtClean="0"/>
              <a:t>‹#›</a:t>
            </a:fld>
            <a:endParaRPr lang="en-CA"/>
          </a:p>
        </p:txBody>
      </p:sp>
    </p:spTree>
    <p:extLst>
      <p:ext uri="{BB962C8B-B14F-4D97-AF65-F5344CB8AC3E}">
        <p14:creationId xmlns:p14="http://schemas.microsoft.com/office/powerpoint/2010/main" val="1893594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7F6E855-DD32-4903-AB0F-177C36A40FE4}" type="slidenum">
              <a:rPr lang="en-US" smtClean="0"/>
              <a:t>1</a:t>
            </a:fld>
            <a:endParaRPr lang="en-US"/>
          </a:p>
        </p:txBody>
      </p:sp>
    </p:spTree>
    <p:extLst>
      <p:ext uri="{BB962C8B-B14F-4D97-AF65-F5344CB8AC3E}">
        <p14:creationId xmlns:p14="http://schemas.microsoft.com/office/powerpoint/2010/main" val="3003558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questions on this slide are sourced from this article: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https://premium.wpmudev.org/blog/a-simple-sure-fire-way-to-create-great-content-the-5-w-the-h/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Who is involved?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Who is affected?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Who will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Who will be harmed?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62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questions on this slide are sourced from this article: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https://premium.wpmudev.org/blog/a-simple-sure-fire-way-to-create-great-content-the-5-w-the-h/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Who is involved?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Who is affected?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Who will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Who will be harmed?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66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questions on this slide are sourced from this article: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https://premium.wpmudev.org/blog/a-simple-sure-fire-way-to-create-great-content-the-5-w-the-h/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does this take place? When did this take place? When will it take place? When should this take place?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when this takes place affect the topic?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3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questions on this slide are sourced from this article: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https://premium.wpmudev.org/blog/a-simple-sure-fire-way-to-create-great-content-the-5-w-the-h/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Where does this take place? (Where did it …. Where will it … Where should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it matter where it takes place? Is it affected by location?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295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questions on this slide are sourced from this article: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https://premium.wpmudev.org/blog/a-simple-sure-fire-way-to-create-great-content-the-5-w-the-h/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Why is this topic important? Why does it matter?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Why do certain things happen? (What are some causes and effects within the topic?)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397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questions on this slide are sourced from this article: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https://premium.wpmudev.org/blog/a-simple-sure-fire-way-to-create-great-content-the-5-w-the-h/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does this topic work? How does it function? How does it do what it does?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did it come to be?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are those involved affected?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6E855-DD32-4903-AB0F-177C36A40F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23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A1E6AA2-2971-448E-A2E9-F34E1B20E9E3}" type="datetimeFigureOut">
              <a:rPr lang="en-CA" smtClean="0"/>
              <a:t>2022-11-07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2720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1E6AA2-2971-448E-A2E9-F34E1B20E9E3}" type="datetimeFigureOut">
              <a:rPr lang="en-CA" smtClean="0"/>
              <a:t>2022-11-07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371257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1E6AA2-2971-448E-A2E9-F34E1B20E9E3}" type="datetimeFigureOut">
              <a:rPr lang="en-CA" smtClean="0"/>
              <a:t>2022-11-07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687275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1E6AA2-2971-448E-A2E9-F34E1B20E9E3}" type="datetimeFigureOut">
              <a:rPr lang="en-CA" smtClean="0"/>
              <a:t>2022-11-07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C1A03-8880-4FBF-895B-E2FA31771403}" type="slidenum">
              <a:rPr lang="en-CA" smtClean="0"/>
              <a:t>‹#›</a:t>
            </a:fld>
            <a:endParaRPr lang="en-CA"/>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51121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1E6AA2-2971-448E-A2E9-F34E1B20E9E3}" type="datetimeFigureOut">
              <a:rPr lang="en-CA" smtClean="0"/>
              <a:t>2022-11-07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755183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A1E6AA2-2971-448E-A2E9-F34E1B20E9E3}" type="datetimeFigureOut">
              <a:rPr lang="en-CA" smtClean="0"/>
              <a:t>2022-11-07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3163665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A1E6AA2-2971-448E-A2E9-F34E1B20E9E3}" type="datetimeFigureOut">
              <a:rPr lang="en-CA" smtClean="0"/>
              <a:t>2022-11-07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2926686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1E6AA2-2971-448E-A2E9-F34E1B20E9E3}" type="datetimeFigureOut">
              <a:rPr lang="en-CA" smtClean="0"/>
              <a:t>2022-11-07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4255060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1E6AA2-2971-448E-A2E9-F34E1B20E9E3}" type="datetimeFigureOut">
              <a:rPr lang="en-CA" smtClean="0"/>
              <a:t>2022-11-07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4073728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1E6AA2-2971-448E-A2E9-F34E1B20E9E3}" type="datetimeFigureOut">
              <a:rPr lang="en-CA" smtClean="0"/>
              <a:t>2022-11-07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279464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1E6AA2-2971-448E-A2E9-F34E1B20E9E3}" type="datetimeFigureOut">
              <a:rPr lang="en-CA" smtClean="0"/>
              <a:t>2022-11-07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374818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1E6AA2-2971-448E-A2E9-F34E1B20E9E3}" type="datetimeFigureOut">
              <a:rPr lang="en-CA" smtClean="0"/>
              <a:t>2022-11-07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159126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1E6AA2-2971-448E-A2E9-F34E1B20E9E3}" type="datetimeFigureOut">
              <a:rPr lang="en-CA" smtClean="0"/>
              <a:t>2022-11-07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3779536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1E6AA2-2971-448E-A2E9-F34E1B20E9E3}" type="datetimeFigureOut">
              <a:rPr lang="en-CA" smtClean="0"/>
              <a:t>2022-11-07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2593269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1E6AA2-2971-448E-A2E9-F34E1B20E9E3}" type="datetimeFigureOut">
              <a:rPr lang="en-CA" smtClean="0"/>
              <a:t>2022-11-07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268335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1E6AA2-2971-448E-A2E9-F34E1B20E9E3}" type="datetimeFigureOut">
              <a:rPr lang="en-CA" smtClean="0"/>
              <a:t>2022-11-07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103470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1E6AA2-2971-448E-A2E9-F34E1B20E9E3}" type="datetimeFigureOut">
              <a:rPr lang="en-CA" smtClean="0"/>
              <a:t>2022-11-07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0C1A03-8880-4FBF-895B-E2FA31771403}" type="slidenum">
              <a:rPr lang="en-CA" smtClean="0"/>
              <a:t>‹#›</a:t>
            </a:fld>
            <a:endParaRPr lang="en-CA"/>
          </a:p>
        </p:txBody>
      </p:sp>
    </p:spTree>
    <p:extLst>
      <p:ext uri="{BB962C8B-B14F-4D97-AF65-F5344CB8AC3E}">
        <p14:creationId xmlns:p14="http://schemas.microsoft.com/office/powerpoint/2010/main" val="8463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A1E6AA2-2971-448E-A2E9-F34E1B20E9E3}" type="datetimeFigureOut">
              <a:rPr lang="en-CA" smtClean="0"/>
              <a:t>2022-11-07</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30C1A03-8880-4FBF-895B-E2FA31771403}" type="slidenum">
              <a:rPr lang="en-CA" smtClean="0"/>
              <a:t>‹#›</a:t>
            </a:fld>
            <a:endParaRPr lang="en-CA"/>
          </a:p>
        </p:txBody>
      </p:sp>
    </p:spTree>
    <p:extLst>
      <p:ext uri="{BB962C8B-B14F-4D97-AF65-F5344CB8AC3E}">
        <p14:creationId xmlns:p14="http://schemas.microsoft.com/office/powerpoint/2010/main" val="10605921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0.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1.png"/><Relationship Id="rId9" Type="http://schemas.microsoft.com/office/2007/relationships/diagramDrawing" Target="../diagrams/drawing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2104845" y="3568596"/>
            <a:ext cx="9144000" cy="3040579"/>
          </a:xfrm>
        </p:spPr>
        <p:txBody>
          <a:bodyPr>
            <a:normAutofit/>
          </a:bodyPr>
          <a:lstStyle/>
          <a:p>
            <a:r>
              <a:rPr lang="en-US" sz="4000" b="1" i="1" dirty="0">
                <a:effectLst/>
              </a:rPr>
              <a:t>Superstore </a:t>
            </a:r>
            <a:r>
              <a:rPr lang="en-US" sz="3600" b="1" i="1" dirty="0">
                <a:effectLst/>
              </a:rPr>
              <a:t>Online Retail Sales Analysis (2016-2019)</a:t>
            </a:r>
            <a:br>
              <a:rPr lang="en-US" b="1" dirty="0">
                <a:effectLst/>
              </a:rPr>
            </a:br>
            <a:br>
              <a:rPr lang="en-US" b="1" dirty="0">
                <a:effectLst/>
              </a:rPr>
            </a:br>
            <a:r>
              <a:rPr lang="en-CA" sz="2400" b="1" dirty="0"/>
              <a:t>Olumide  Durojaiye</a:t>
            </a:r>
            <a:br>
              <a:rPr lang="en-CA" sz="2400" b="1" dirty="0"/>
            </a:br>
            <a:endParaRPr lang="en-CA" sz="2400" b="1" dirty="0"/>
          </a:p>
        </p:txBody>
      </p:sp>
      <p:pic>
        <p:nvPicPr>
          <p:cNvPr id="2050" name="Picture 2" descr="Why data analysis matters in modern-day business practice">
            <a:extLst>
              <a:ext uri="{FF2B5EF4-FFF2-40B4-BE49-F238E27FC236}">
                <a16:creationId xmlns:a16="http://schemas.microsoft.com/office/drawing/2014/main" id="{756668BE-0FF5-20FB-669A-EC98650914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300" r="-1" b="21179"/>
          <a:stretch/>
        </p:blipFill>
        <p:spPr bwMode="auto">
          <a:xfrm>
            <a:off x="1492368" y="248824"/>
            <a:ext cx="9756477" cy="3040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32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C165-A0F7-5FD3-96EE-FA0BA1E7748B}"/>
              </a:ext>
            </a:extLst>
          </p:cNvPr>
          <p:cNvSpPr>
            <a:spLocks noGrp="1"/>
          </p:cNvSpPr>
          <p:nvPr>
            <p:ph type="title"/>
          </p:nvPr>
        </p:nvSpPr>
        <p:spPr>
          <a:xfrm>
            <a:off x="106880" y="917693"/>
            <a:ext cx="4511303" cy="3894447"/>
          </a:xfrm>
        </p:spPr>
        <p:txBody>
          <a:bodyPr vert="horz" wrap="square" lIns="91440" tIns="45720" rIns="91440" bIns="45720" rtlCol="0" anchor="t">
            <a:normAutofit/>
          </a:bodyPr>
          <a:lstStyle/>
          <a:p>
            <a:pPr algn="r"/>
            <a:r>
              <a:rPr lang="en-US" i="1"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SQL Analysis showing the SSAS modelling</a:t>
            </a:r>
          </a:p>
        </p:txBody>
      </p:sp>
      <p:pic>
        <p:nvPicPr>
          <p:cNvPr id="4" name="Picture 3">
            <a:extLst>
              <a:ext uri="{FF2B5EF4-FFF2-40B4-BE49-F238E27FC236}">
                <a16:creationId xmlns:a16="http://schemas.microsoft.com/office/drawing/2014/main" id="{A2800818-E23F-CCE1-9082-978D2D1046C8}"/>
              </a:ext>
            </a:extLst>
          </p:cNvPr>
          <p:cNvPicPr>
            <a:picLocks noChangeAspect="1"/>
          </p:cNvPicPr>
          <p:nvPr/>
        </p:nvPicPr>
        <p:blipFill>
          <a:blip r:embed="rId3"/>
          <a:stretch>
            <a:fillRect/>
          </a:stretch>
        </p:blipFill>
        <p:spPr>
          <a:xfrm>
            <a:off x="4941455" y="249383"/>
            <a:ext cx="6964217" cy="6227618"/>
          </a:xfrm>
          <a:prstGeom prst="rect">
            <a:avLst/>
          </a:prstGeom>
        </p:spPr>
      </p:pic>
    </p:spTree>
    <p:extLst>
      <p:ext uri="{BB962C8B-B14F-4D97-AF65-F5344CB8AC3E}">
        <p14:creationId xmlns:p14="http://schemas.microsoft.com/office/powerpoint/2010/main" val="168283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647889" y="1349680"/>
            <a:ext cx="2931320" cy="4449541"/>
          </a:xfrm>
        </p:spPr>
        <p:txBody>
          <a:bodyPr anchor="t">
            <a:normAutofit/>
          </a:bodyPr>
          <a:lstStyle/>
          <a:p>
            <a:r>
              <a:rPr lang="en-CA" sz="4800">
                <a:solidFill>
                  <a:schemeClr val="tx1"/>
                </a:solidFill>
              </a:rPr>
              <a:t>5W 1H Analysis</a:t>
            </a:r>
            <a:br>
              <a:rPr lang="en-CA" sz="4800">
                <a:solidFill>
                  <a:schemeClr val="tx1"/>
                </a:solidFill>
              </a:rPr>
            </a:br>
            <a:r>
              <a:rPr lang="en-CA" sz="4800">
                <a:solidFill>
                  <a:schemeClr val="tx1"/>
                </a:solidFill>
              </a:rPr>
              <a:t>1 – </a:t>
            </a:r>
            <a:r>
              <a:rPr lang="en-US" sz="4800">
                <a:solidFill>
                  <a:schemeClr val="tx1"/>
                </a:solidFill>
              </a:rPr>
              <a:t>Who</a:t>
            </a:r>
            <a:endParaRPr lang="en-CA" sz="4800">
              <a:solidFill>
                <a:schemeClr val="tx1"/>
              </a:solidFill>
            </a:endParaRP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314833671"/>
              </p:ext>
            </p:extLst>
          </p:nvPr>
        </p:nvGraphicFramePr>
        <p:xfrm>
          <a:off x="4718894" y="640075"/>
          <a:ext cx="6798670" cy="5536886"/>
        </p:xfrm>
        <a:graphic>
          <a:graphicData uri="http://schemas.openxmlformats.org/drawingml/2006/table">
            <a:tbl>
              <a:tblPr firstRow="1" bandRow="1">
                <a:tableStyleId>{5C22544A-7EE6-4342-B048-85BDC9FD1C3A}</a:tableStyleId>
              </a:tblPr>
              <a:tblGrid>
                <a:gridCol w="998005">
                  <a:extLst>
                    <a:ext uri="{9D8B030D-6E8A-4147-A177-3AD203B41FA5}">
                      <a16:colId xmlns:a16="http://schemas.microsoft.com/office/drawing/2014/main" val="132850126"/>
                    </a:ext>
                  </a:extLst>
                </a:gridCol>
                <a:gridCol w="1576974">
                  <a:extLst>
                    <a:ext uri="{9D8B030D-6E8A-4147-A177-3AD203B41FA5}">
                      <a16:colId xmlns:a16="http://schemas.microsoft.com/office/drawing/2014/main" val="2577973472"/>
                    </a:ext>
                  </a:extLst>
                </a:gridCol>
                <a:gridCol w="4223691">
                  <a:extLst>
                    <a:ext uri="{9D8B030D-6E8A-4147-A177-3AD203B41FA5}">
                      <a16:colId xmlns:a16="http://schemas.microsoft.com/office/drawing/2014/main" val="3264490754"/>
                    </a:ext>
                  </a:extLst>
                </a:gridCol>
              </a:tblGrid>
              <a:tr h="494851">
                <a:tc>
                  <a:txBody>
                    <a:bodyPr/>
                    <a:lstStyle/>
                    <a:p>
                      <a:r>
                        <a:rPr lang="en-US" sz="2200"/>
                        <a:t>#</a:t>
                      </a:r>
                    </a:p>
                  </a:txBody>
                  <a:tcPr marL="115667" marR="115667" marT="57834" marB="57834"/>
                </a:tc>
                <a:tc>
                  <a:txBody>
                    <a:bodyPr/>
                    <a:lstStyle/>
                    <a:p>
                      <a:r>
                        <a:rPr lang="en-US" sz="2200"/>
                        <a:t>Question</a:t>
                      </a:r>
                    </a:p>
                  </a:txBody>
                  <a:tcPr marL="115667" marR="115667" marT="57834" marB="57834"/>
                </a:tc>
                <a:tc>
                  <a:txBody>
                    <a:bodyPr/>
                    <a:lstStyle/>
                    <a:p>
                      <a:r>
                        <a:rPr lang="en-US" sz="2200"/>
                        <a:t>Answer</a:t>
                      </a:r>
                    </a:p>
                  </a:txBody>
                  <a:tcPr marL="115667" marR="115667" marT="57834" marB="57834"/>
                </a:tc>
                <a:extLst>
                  <a:ext uri="{0D108BD9-81ED-4DB2-BD59-A6C34878D82A}">
                    <a16:rowId xmlns:a16="http://schemas.microsoft.com/office/drawing/2014/main" val="3234149977"/>
                  </a:ext>
                </a:extLst>
              </a:tr>
              <a:tr h="1515728">
                <a:tc>
                  <a:txBody>
                    <a:bodyPr/>
                    <a:lstStyle/>
                    <a:p>
                      <a:r>
                        <a:rPr lang="en-US" sz="2200"/>
                        <a:t>Q1.1</a:t>
                      </a:r>
                    </a:p>
                  </a:txBody>
                  <a:tcPr marL="115667" marR="115667" marT="57834" marB="57834"/>
                </a:tc>
                <a:tc>
                  <a:txBody>
                    <a:bodyPr/>
                    <a:lstStyle/>
                    <a:p>
                      <a:r>
                        <a:rPr lang="en-US" sz="2200"/>
                        <a:t>Who is involved?</a:t>
                      </a:r>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t>Business owners, Employees, Customers, Vendors, Logistics companies</a:t>
                      </a:r>
                    </a:p>
                    <a:p>
                      <a:endParaRPr lang="en-US" sz="2200"/>
                    </a:p>
                  </a:txBody>
                  <a:tcPr marL="115667" marR="115667" marT="57834" marB="57834"/>
                </a:tc>
                <a:extLst>
                  <a:ext uri="{0D108BD9-81ED-4DB2-BD59-A6C34878D82A}">
                    <a16:rowId xmlns:a16="http://schemas.microsoft.com/office/drawing/2014/main" val="1285076396"/>
                  </a:ext>
                </a:extLst>
              </a:tr>
              <a:tr h="1515728">
                <a:tc>
                  <a:txBody>
                    <a:bodyPr/>
                    <a:lstStyle/>
                    <a:p>
                      <a:r>
                        <a:rPr lang="en-US" sz="2200"/>
                        <a:t>Q1.2</a:t>
                      </a:r>
                    </a:p>
                  </a:txBody>
                  <a:tcPr marL="115667" marR="115667" marT="57834" marB="57834"/>
                </a:tc>
                <a:tc>
                  <a:txBody>
                    <a:bodyPr/>
                    <a:lstStyle/>
                    <a:p>
                      <a:r>
                        <a:rPr lang="en-US" sz="2200"/>
                        <a:t>Who is affected?</a:t>
                      </a:r>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t>Business owners, Employees, Customers, Vendors, Logistics companies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200"/>
                    </a:p>
                  </a:txBody>
                  <a:tcPr marL="115667" marR="115667" marT="57834" marB="57834"/>
                </a:tc>
                <a:extLst>
                  <a:ext uri="{0D108BD9-81ED-4DB2-BD59-A6C34878D82A}">
                    <a16:rowId xmlns:a16="http://schemas.microsoft.com/office/drawing/2014/main" val="560721380"/>
                  </a:ext>
                </a:extLst>
              </a:tr>
              <a:tr h="835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t>Q1.3</a:t>
                      </a:r>
                    </a:p>
                  </a:txBody>
                  <a:tcPr marL="115667" marR="115667" marT="57834" marB="57834"/>
                </a:tc>
                <a:tc>
                  <a:txBody>
                    <a:bodyPr/>
                    <a:lstStyle/>
                    <a:p>
                      <a:r>
                        <a:rPr lang="en-US" sz="2200"/>
                        <a:t>Who will benefit?</a:t>
                      </a:r>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t>Business owners</a:t>
                      </a:r>
                    </a:p>
                    <a:p>
                      <a:endParaRPr lang="en-US" sz="2200"/>
                    </a:p>
                  </a:txBody>
                  <a:tcPr marL="115667" marR="115667" marT="57834" marB="57834"/>
                </a:tc>
                <a:extLst>
                  <a:ext uri="{0D108BD9-81ED-4DB2-BD59-A6C34878D82A}">
                    <a16:rowId xmlns:a16="http://schemas.microsoft.com/office/drawing/2014/main" val="1901711666"/>
                  </a:ext>
                </a:extLst>
              </a:tr>
              <a:tr h="11754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t>Q1.4</a:t>
                      </a:r>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t>Who will be harmed?</a:t>
                      </a:r>
                    </a:p>
                  </a:txBody>
                  <a:tcPr marL="115667" marR="115667" marT="57834" marB="57834"/>
                </a:tc>
                <a:tc>
                  <a:txBody>
                    <a:bodyPr/>
                    <a:lstStyle/>
                    <a:p>
                      <a:r>
                        <a:rPr lang="en-US" sz="2200"/>
                        <a:t>N/A</a:t>
                      </a:r>
                    </a:p>
                  </a:txBody>
                  <a:tcPr marL="115667" marR="115667" marT="57834" marB="57834"/>
                </a:tc>
                <a:extLst>
                  <a:ext uri="{0D108BD9-81ED-4DB2-BD59-A6C34878D82A}">
                    <a16:rowId xmlns:a16="http://schemas.microsoft.com/office/drawing/2014/main" val="1747657050"/>
                  </a:ext>
                </a:extLst>
              </a:tr>
            </a:tbl>
          </a:graphicData>
        </a:graphic>
      </p:graphicFrame>
    </p:spTree>
    <p:extLst>
      <p:ext uri="{BB962C8B-B14F-4D97-AF65-F5344CB8AC3E}">
        <p14:creationId xmlns:p14="http://schemas.microsoft.com/office/powerpoint/2010/main" val="533161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647889" y="1349680"/>
            <a:ext cx="2931320" cy="4449541"/>
          </a:xfrm>
        </p:spPr>
        <p:txBody>
          <a:bodyPr anchor="t">
            <a:normAutofit/>
          </a:bodyPr>
          <a:lstStyle/>
          <a:p>
            <a:r>
              <a:rPr lang="en-CA" sz="4800">
                <a:solidFill>
                  <a:schemeClr val="tx1"/>
                </a:solidFill>
              </a:rPr>
              <a:t>5W 1H Analysis</a:t>
            </a:r>
            <a:br>
              <a:rPr lang="en-CA" sz="4800">
                <a:solidFill>
                  <a:schemeClr val="tx1"/>
                </a:solidFill>
              </a:rPr>
            </a:br>
            <a:r>
              <a:rPr lang="en-CA" sz="4800">
                <a:solidFill>
                  <a:schemeClr val="tx1"/>
                </a:solidFill>
              </a:rPr>
              <a:t>1 – </a:t>
            </a:r>
            <a:r>
              <a:rPr lang="en-US" sz="4800">
                <a:solidFill>
                  <a:schemeClr val="tx1"/>
                </a:solidFill>
              </a:rPr>
              <a:t>Who</a:t>
            </a:r>
            <a:endParaRPr lang="en-CA" sz="4800">
              <a:solidFill>
                <a:schemeClr val="tx1"/>
              </a:solidFill>
            </a:endParaRP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1888195796"/>
              </p:ext>
            </p:extLst>
          </p:nvPr>
        </p:nvGraphicFramePr>
        <p:xfrm>
          <a:off x="4067746" y="1"/>
          <a:ext cx="8124255" cy="7619220"/>
        </p:xfrm>
        <a:graphic>
          <a:graphicData uri="http://schemas.openxmlformats.org/drawingml/2006/table">
            <a:tbl>
              <a:tblPr firstRow="1" bandRow="1">
                <a:tableStyleId>{5C22544A-7EE6-4342-B048-85BDC9FD1C3A}</a:tableStyleId>
              </a:tblPr>
              <a:tblGrid>
                <a:gridCol w="1192592">
                  <a:extLst>
                    <a:ext uri="{9D8B030D-6E8A-4147-A177-3AD203B41FA5}">
                      <a16:colId xmlns:a16="http://schemas.microsoft.com/office/drawing/2014/main" val="132850126"/>
                    </a:ext>
                  </a:extLst>
                </a:gridCol>
                <a:gridCol w="2892248">
                  <a:extLst>
                    <a:ext uri="{9D8B030D-6E8A-4147-A177-3AD203B41FA5}">
                      <a16:colId xmlns:a16="http://schemas.microsoft.com/office/drawing/2014/main" val="2577973472"/>
                    </a:ext>
                  </a:extLst>
                </a:gridCol>
                <a:gridCol w="4039415">
                  <a:extLst>
                    <a:ext uri="{9D8B030D-6E8A-4147-A177-3AD203B41FA5}">
                      <a16:colId xmlns:a16="http://schemas.microsoft.com/office/drawing/2014/main" val="3264490754"/>
                    </a:ext>
                  </a:extLst>
                </a:gridCol>
              </a:tblGrid>
              <a:tr h="422568">
                <a:tc>
                  <a:txBody>
                    <a:bodyPr/>
                    <a:lstStyle/>
                    <a:p>
                      <a:r>
                        <a:rPr lang="en-US" sz="2200"/>
                        <a:t>#</a:t>
                      </a:r>
                    </a:p>
                  </a:txBody>
                  <a:tcPr marL="115667" marR="115667" marT="57834" marB="57834"/>
                </a:tc>
                <a:tc>
                  <a:txBody>
                    <a:bodyPr/>
                    <a:lstStyle/>
                    <a:p>
                      <a:r>
                        <a:rPr lang="en-US" sz="2200"/>
                        <a:t>Question</a:t>
                      </a:r>
                    </a:p>
                  </a:txBody>
                  <a:tcPr marL="115667" marR="115667" marT="57834" marB="57834"/>
                </a:tc>
                <a:tc>
                  <a:txBody>
                    <a:bodyPr/>
                    <a:lstStyle/>
                    <a:p>
                      <a:r>
                        <a:rPr lang="en-US" sz="2200"/>
                        <a:t>Answer</a:t>
                      </a:r>
                    </a:p>
                  </a:txBody>
                  <a:tcPr marL="115667" marR="115667" marT="57834" marB="57834"/>
                </a:tc>
                <a:extLst>
                  <a:ext uri="{0D108BD9-81ED-4DB2-BD59-A6C34878D82A}">
                    <a16:rowId xmlns:a16="http://schemas.microsoft.com/office/drawing/2014/main" val="3234149977"/>
                  </a:ext>
                </a:extLst>
              </a:tr>
              <a:tr h="1793532">
                <a:tc>
                  <a:txBody>
                    <a:bodyPr/>
                    <a:lstStyle/>
                    <a:p>
                      <a:r>
                        <a:rPr lang="en-US" sz="2200" dirty="0"/>
                        <a:t>Q2.1</a:t>
                      </a:r>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bg1"/>
                          </a:solidFill>
                        </a:rPr>
                        <a:t>What is your topic narrowed down in a simple phrase/sentence?</a:t>
                      </a:r>
                    </a:p>
                    <a:p>
                      <a:endParaRPr lang="en-US" sz="2000" dirty="0"/>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cap="none" spc="0" dirty="0">
                          <a:solidFill>
                            <a:schemeClr val="bg1"/>
                          </a:solidFill>
                          <a:effectLst/>
                          <a:latin typeface="+mn-lt"/>
                          <a:ea typeface="+mn-ea"/>
                          <a:cs typeface="+mn-cs"/>
                        </a:rPr>
                        <a:t>Increasing profitability, Minimizing losses and Enhancing customer experience.</a:t>
                      </a:r>
                    </a:p>
                    <a:p>
                      <a:endParaRPr lang="en-US" sz="2200" dirty="0">
                        <a:solidFill>
                          <a:schemeClr val="bg1"/>
                        </a:solidFill>
                      </a:endParaRPr>
                    </a:p>
                  </a:txBody>
                  <a:tcPr marL="115667" marR="115667" marT="57834" marB="57834"/>
                </a:tc>
                <a:extLst>
                  <a:ext uri="{0D108BD9-81ED-4DB2-BD59-A6C34878D82A}">
                    <a16:rowId xmlns:a16="http://schemas.microsoft.com/office/drawing/2014/main" val="1285076396"/>
                  </a:ext>
                </a:extLst>
              </a:tr>
              <a:tr h="2164835">
                <a:tc>
                  <a:txBody>
                    <a:bodyPr/>
                    <a:lstStyle/>
                    <a:p>
                      <a:r>
                        <a:rPr lang="en-US" sz="2200" dirty="0"/>
                        <a:t>Q2.2</a:t>
                      </a:r>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bg1"/>
                          </a:solidFill>
                        </a:rPr>
                        <a:t>What does your topic involve? (i.e. What are the different parts to it?)</a:t>
                      </a:r>
                    </a:p>
                    <a:p>
                      <a:endParaRPr lang="en-US" sz="2000" dirty="0"/>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cap="none" spc="0" dirty="0">
                          <a:solidFill>
                            <a:schemeClr val="bg1"/>
                          </a:solidFill>
                          <a:effectLst/>
                          <a:latin typeface="+mn-lt"/>
                          <a:ea typeface="+mn-ea"/>
                          <a:cs typeface="+mn-cs"/>
                        </a:rPr>
                        <a:t>Comparing the performance of the store for different segments and products in different cities. We also analyzed customer buying patterns  </a:t>
                      </a:r>
                      <a:endParaRPr lang="en-US" sz="2200" dirty="0">
                        <a:solidFill>
                          <a:schemeClr val="bg1"/>
                        </a:solidFill>
                      </a:endParaRPr>
                    </a:p>
                  </a:txBody>
                  <a:tcPr marL="115667" marR="115667" marT="57834" marB="57834"/>
                </a:tc>
                <a:extLst>
                  <a:ext uri="{0D108BD9-81ED-4DB2-BD59-A6C34878D82A}">
                    <a16:rowId xmlns:a16="http://schemas.microsoft.com/office/drawing/2014/main" val="560721380"/>
                  </a:ext>
                </a:extLst>
              </a:tr>
              <a:tr h="965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Q2.3</a:t>
                      </a:r>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bg1"/>
                          </a:solidFill>
                        </a:rPr>
                        <a:t>What is it similar to / different from?</a:t>
                      </a:r>
                    </a:p>
                    <a:p>
                      <a:endParaRPr lang="en-US" sz="2000" dirty="0">
                        <a:solidFill>
                          <a:schemeClr val="bg1"/>
                        </a:solidFill>
                      </a:endParaRPr>
                    </a:p>
                  </a:txBody>
                  <a:tcPr marL="115667" marR="115667" marT="57834" marB="57834"/>
                </a:tc>
                <a:tc>
                  <a:txBody>
                    <a:bodyPr/>
                    <a:lstStyle/>
                    <a:p>
                      <a:endParaRPr lang="en-US" sz="2200" dirty="0">
                        <a:solidFill>
                          <a:schemeClr val="bg1"/>
                        </a:solidFill>
                      </a:endParaRPr>
                    </a:p>
                    <a:p>
                      <a:r>
                        <a:rPr lang="en-US" sz="2200" dirty="0">
                          <a:solidFill>
                            <a:schemeClr val="bg1"/>
                          </a:solidFill>
                        </a:rPr>
                        <a:t>N/A</a:t>
                      </a:r>
                    </a:p>
                  </a:txBody>
                  <a:tcPr marL="115667" marR="115667" marT="57834" marB="57834"/>
                </a:tc>
                <a:extLst>
                  <a:ext uri="{0D108BD9-81ED-4DB2-BD59-A6C34878D82A}">
                    <a16:rowId xmlns:a16="http://schemas.microsoft.com/office/drawing/2014/main" val="1901711666"/>
                  </a:ext>
                </a:extLst>
              </a:tr>
              <a:tr h="17935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Q2.4</a:t>
                      </a:r>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cap="none" spc="0" dirty="0">
                          <a:solidFill>
                            <a:schemeClr val="bg1"/>
                          </a:solidFill>
                        </a:rPr>
                        <a:t>What might be affected/changed by your topic?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bg1"/>
                        </a:solidFill>
                      </a:endParaRPr>
                    </a:p>
                  </a:txBody>
                  <a:tcPr marL="115667" marR="115667" marT="57834" marB="578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cap="none" spc="0" dirty="0">
                          <a:solidFill>
                            <a:schemeClr val="bg1"/>
                          </a:solidFill>
                        </a:rPr>
                        <a:t>The overall store performance in terms of business and growth and great customer experience</a:t>
                      </a:r>
                    </a:p>
                    <a:p>
                      <a:endParaRPr lang="en-US" sz="2200" dirty="0">
                        <a:solidFill>
                          <a:schemeClr val="bg1"/>
                        </a:solidFill>
                      </a:endParaRPr>
                    </a:p>
                  </a:txBody>
                  <a:tcPr marL="115667" marR="115667" marT="57834" marB="57834"/>
                </a:tc>
                <a:extLst>
                  <a:ext uri="{0D108BD9-81ED-4DB2-BD59-A6C34878D82A}">
                    <a16:rowId xmlns:a16="http://schemas.microsoft.com/office/drawing/2014/main" val="1747657050"/>
                  </a:ext>
                </a:extLst>
              </a:tr>
            </a:tbl>
          </a:graphicData>
        </a:graphic>
      </p:graphicFrame>
    </p:spTree>
    <p:extLst>
      <p:ext uri="{BB962C8B-B14F-4D97-AF65-F5344CB8AC3E}">
        <p14:creationId xmlns:p14="http://schemas.microsoft.com/office/powerpoint/2010/main" val="3384606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647889" y="1349680"/>
            <a:ext cx="2931320" cy="4449541"/>
          </a:xfrm>
        </p:spPr>
        <p:txBody>
          <a:bodyPr vert="horz" lIns="91440" tIns="45720" rIns="91440" bIns="45720" rtlCol="0" anchor="t">
            <a:normAutofit/>
          </a:bodyPr>
          <a:lstStyle/>
          <a:p>
            <a:r>
              <a:rPr lang="en-US" sz="4800" kern="1200">
                <a:solidFill>
                  <a:schemeClr val="tx1"/>
                </a:solidFill>
                <a:latin typeface="+mj-lt"/>
                <a:ea typeface="+mj-ea"/>
                <a:cs typeface="+mj-cs"/>
              </a:rPr>
              <a:t>5W 1H Analysis</a:t>
            </a:r>
            <a:br>
              <a:rPr lang="en-US" sz="4800" kern="1200">
                <a:solidFill>
                  <a:schemeClr val="tx1"/>
                </a:solidFill>
                <a:latin typeface="+mj-lt"/>
                <a:ea typeface="+mj-ea"/>
                <a:cs typeface="+mj-cs"/>
              </a:rPr>
            </a:br>
            <a:r>
              <a:rPr lang="en-US" sz="4800" kern="1200">
                <a:solidFill>
                  <a:schemeClr val="tx1"/>
                </a:solidFill>
                <a:latin typeface="+mj-lt"/>
                <a:ea typeface="+mj-ea"/>
                <a:cs typeface="+mj-cs"/>
              </a:rPr>
              <a:t>3 –When</a:t>
            </a: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3402855675"/>
              </p:ext>
            </p:extLst>
          </p:nvPr>
        </p:nvGraphicFramePr>
        <p:xfrm>
          <a:off x="4227097" y="315686"/>
          <a:ext cx="7856044" cy="6226627"/>
        </p:xfrm>
        <a:graphic>
          <a:graphicData uri="http://schemas.openxmlformats.org/drawingml/2006/table">
            <a:tbl>
              <a:tblPr firstRow="1" bandRow="1">
                <a:tableStyleId>{5C22544A-7EE6-4342-B048-85BDC9FD1C3A}</a:tableStyleId>
              </a:tblPr>
              <a:tblGrid>
                <a:gridCol w="1105736">
                  <a:extLst>
                    <a:ext uri="{9D8B030D-6E8A-4147-A177-3AD203B41FA5}">
                      <a16:colId xmlns:a16="http://schemas.microsoft.com/office/drawing/2014/main" val="132850126"/>
                    </a:ext>
                  </a:extLst>
                </a:gridCol>
                <a:gridCol w="2670335">
                  <a:extLst>
                    <a:ext uri="{9D8B030D-6E8A-4147-A177-3AD203B41FA5}">
                      <a16:colId xmlns:a16="http://schemas.microsoft.com/office/drawing/2014/main" val="2577973472"/>
                    </a:ext>
                  </a:extLst>
                </a:gridCol>
                <a:gridCol w="4079973">
                  <a:extLst>
                    <a:ext uri="{9D8B030D-6E8A-4147-A177-3AD203B41FA5}">
                      <a16:colId xmlns:a16="http://schemas.microsoft.com/office/drawing/2014/main" val="3264490754"/>
                    </a:ext>
                  </a:extLst>
                </a:gridCol>
              </a:tblGrid>
              <a:tr h="622666">
                <a:tc>
                  <a:txBody>
                    <a:bodyPr/>
                    <a:lstStyle/>
                    <a:p>
                      <a:r>
                        <a:rPr lang="en-US" sz="2200"/>
                        <a:t>#</a:t>
                      </a:r>
                    </a:p>
                  </a:txBody>
                  <a:tcPr marL="110989" marR="110989" marT="55494" marB="55494"/>
                </a:tc>
                <a:tc>
                  <a:txBody>
                    <a:bodyPr/>
                    <a:lstStyle/>
                    <a:p>
                      <a:r>
                        <a:rPr lang="en-US" sz="2200"/>
                        <a:t>Question</a:t>
                      </a:r>
                    </a:p>
                  </a:txBody>
                  <a:tcPr marL="110989" marR="110989" marT="55494" marB="55494"/>
                </a:tc>
                <a:tc>
                  <a:txBody>
                    <a:bodyPr/>
                    <a:lstStyle/>
                    <a:p>
                      <a:r>
                        <a:rPr lang="en-US" sz="2200"/>
                        <a:t>Answer</a:t>
                      </a:r>
                    </a:p>
                  </a:txBody>
                  <a:tcPr marL="110989" marR="110989" marT="55494" marB="55494"/>
                </a:tc>
                <a:extLst>
                  <a:ext uri="{0D108BD9-81ED-4DB2-BD59-A6C34878D82A}">
                    <a16:rowId xmlns:a16="http://schemas.microsoft.com/office/drawing/2014/main" val="3234149977"/>
                  </a:ext>
                </a:extLst>
              </a:tr>
              <a:tr h="3673705">
                <a:tc>
                  <a:txBody>
                    <a:bodyPr/>
                    <a:lstStyle/>
                    <a:p>
                      <a:r>
                        <a:rPr lang="en-US" sz="2200"/>
                        <a:t>Q3.1</a:t>
                      </a:r>
                    </a:p>
                  </a:txBody>
                  <a:tcPr marL="110989" marR="110989" marT="55494" marB="55494"/>
                </a:tc>
                <a:tc>
                  <a:txBody>
                    <a:bodyPr/>
                    <a:lstStyle/>
                    <a:p>
                      <a:r>
                        <a:rPr lang="en-US" sz="2200" dirty="0"/>
                        <a:t>When does this take place? When did this take place? When will it take place? When should this take place?</a:t>
                      </a:r>
                    </a:p>
                  </a:txBody>
                  <a:tcPr marL="110989" marR="110989" marT="55494" marB="554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The dataset is for the period between 2016 and 2019.</a:t>
                      </a:r>
                    </a:p>
                    <a:p>
                      <a:endParaRPr lang="en-US" sz="2200" dirty="0"/>
                    </a:p>
                  </a:txBody>
                  <a:tcPr marL="110989" marR="110989" marT="55494" marB="55494"/>
                </a:tc>
                <a:extLst>
                  <a:ext uri="{0D108BD9-81ED-4DB2-BD59-A6C34878D82A}">
                    <a16:rowId xmlns:a16="http://schemas.microsoft.com/office/drawing/2014/main" val="1285076396"/>
                  </a:ext>
                </a:extLst>
              </a:tr>
              <a:tr h="1930256">
                <a:tc>
                  <a:txBody>
                    <a:bodyPr/>
                    <a:lstStyle/>
                    <a:p>
                      <a:r>
                        <a:rPr lang="en-US" sz="2200"/>
                        <a:t>Q3.2</a:t>
                      </a:r>
                    </a:p>
                  </a:txBody>
                  <a:tcPr marL="110989" marR="110989" marT="55494" marB="554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t>Does when this takes place affect the topic?</a:t>
                      </a:r>
                    </a:p>
                  </a:txBody>
                  <a:tcPr marL="110989" marR="110989" marT="55494" marB="55494"/>
                </a:tc>
                <a:tc>
                  <a:txBody>
                    <a:bodyPr/>
                    <a:lstStyle/>
                    <a:p>
                      <a:pPr lvl="0" algn="l">
                        <a:lnSpc>
                          <a:spcPct val="100000"/>
                        </a:lnSpc>
                        <a:spcBef>
                          <a:spcPts val="0"/>
                        </a:spcBef>
                        <a:spcAft>
                          <a:spcPts val="0"/>
                        </a:spcAft>
                        <a:buNone/>
                      </a:pPr>
                      <a:r>
                        <a:rPr lang="en-US" sz="2200" b="0" i="0" u="none" strike="noStrike" noProof="0" dirty="0">
                          <a:latin typeface="+mn-lt"/>
                        </a:rPr>
                        <a:t>N/A</a:t>
                      </a:r>
                    </a:p>
                    <a:p>
                      <a:endParaRPr lang="en-US" sz="2200" dirty="0"/>
                    </a:p>
                  </a:txBody>
                  <a:tcPr marL="110989" marR="110989" marT="55494" marB="55494"/>
                </a:tc>
                <a:extLst>
                  <a:ext uri="{0D108BD9-81ED-4DB2-BD59-A6C34878D82A}">
                    <a16:rowId xmlns:a16="http://schemas.microsoft.com/office/drawing/2014/main" val="560721380"/>
                  </a:ext>
                </a:extLst>
              </a:tr>
            </a:tbl>
          </a:graphicData>
        </a:graphic>
      </p:graphicFrame>
    </p:spTree>
    <p:extLst>
      <p:ext uri="{BB962C8B-B14F-4D97-AF65-F5344CB8AC3E}">
        <p14:creationId xmlns:p14="http://schemas.microsoft.com/office/powerpoint/2010/main" val="3072915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3"/>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838201" y="365125"/>
            <a:ext cx="3435625" cy="1325563"/>
          </a:xfrm>
        </p:spPr>
        <p:txBody>
          <a:bodyPr vert="horz" lIns="91440" tIns="45720" rIns="91440" bIns="45720" rtlCol="0">
            <a:normAutofit/>
          </a:bodyPr>
          <a:lstStyle/>
          <a:p>
            <a:r>
              <a:rPr lang="en-US" sz="4000" kern="1200">
                <a:gradFill flip="none" rotWithShape="1">
                  <a:gsLst>
                    <a:gs pos="28000">
                      <a:srgbClr val="EDEDED"/>
                    </a:gs>
                    <a:gs pos="0">
                      <a:srgbClr val="BFBFBF"/>
                    </a:gs>
                    <a:gs pos="100000">
                      <a:srgbClr val="FFFFFF"/>
                    </a:gs>
                  </a:gsLst>
                  <a:lin ang="4800000" scaled="0"/>
                  <a:tileRect/>
                </a:gradFill>
                <a:latin typeface="+mj-lt"/>
                <a:ea typeface="+mj-ea"/>
                <a:cs typeface="+mj-cs"/>
              </a:rPr>
              <a:t>5W 1H Analysis</a:t>
            </a:r>
            <a:br>
              <a:rPr lang="en-US" sz="4000" kern="1200">
                <a:gradFill flip="none" rotWithShape="1">
                  <a:gsLst>
                    <a:gs pos="28000">
                      <a:srgbClr val="EDEDED"/>
                    </a:gs>
                    <a:gs pos="0">
                      <a:srgbClr val="BFBFBF"/>
                    </a:gs>
                    <a:gs pos="100000">
                      <a:srgbClr val="FFFFFF"/>
                    </a:gs>
                  </a:gsLst>
                  <a:lin ang="4800000" scaled="0"/>
                  <a:tileRect/>
                </a:gradFill>
                <a:latin typeface="+mj-lt"/>
                <a:ea typeface="+mj-ea"/>
                <a:cs typeface="+mj-cs"/>
              </a:rPr>
            </a:br>
            <a:r>
              <a:rPr lang="en-US" sz="4000" kern="1200">
                <a:gradFill flip="none" rotWithShape="1">
                  <a:gsLst>
                    <a:gs pos="28000">
                      <a:srgbClr val="EDEDED"/>
                    </a:gs>
                    <a:gs pos="0">
                      <a:srgbClr val="BFBFBF"/>
                    </a:gs>
                    <a:gs pos="100000">
                      <a:srgbClr val="FFFFFF"/>
                    </a:gs>
                  </a:gsLst>
                  <a:lin ang="4800000" scaled="0"/>
                  <a:tileRect/>
                </a:gradFill>
                <a:latin typeface="+mj-lt"/>
                <a:ea typeface="+mj-ea"/>
                <a:cs typeface="+mj-cs"/>
              </a:rPr>
              <a:t>4 – Where</a:t>
            </a:r>
          </a:p>
        </p:txBody>
      </p:sp>
      <p:graphicFrame>
        <p:nvGraphicFramePr>
          <p:cNvPr id="9" name="Content Placeholder 5">
            <a:extLst>
              <a:ext uri="{FF2B5EF4-FFF2-40B4-BE49-F238E27FC236}">
                <a16:creationId xmlns:a16="http://schemas.microsoft.com/office/drawing/2014/main" id="{DA733954-731A-4E94-99F4-DD1402118A33}"/>
              </a:ext>
            </a:extLst>
          </p:cNvPr>
          <p:cNvGraphicFramePr>
            <a:graphicFrameLocks/>
          </p:cNvGraphicFramePr>
          <p:nvPr>
            <p:extLst>
              <p:ext uri="{D42A27DB-BD31-4B8C-83A1-F6EECF244321}">
                <p14:modId xmlns:p14="http://schemas.microsoft.com/office/powerpoint/2010/main" val="3591087717"/>
              </p:ext>
            </p:extLst>
          </p:nvPr>
        </p:nvGraphicFramePr>
        <p:xfrm>
          <a:off x="5274539" y="1211370"/>
          <a:ext cx="6314489" cy="2749924"/>
        </p:xfrm>
        <a:graphic>
          <a:graphicData uri="http://schemas.openxmlformats.org/drawingml/2006/table">
            <a:tbl>
              <a:tblPr firstRow="1" bandRow="1">
                <a:tableStyleId>{5C22544A-7EE6-4342-B048-85BDC9FD1C3A}</a:tableStyleId>
              </a:tblPr>
              <a:tblGrid>
                <a:gridCol w="895252">
                  <a:extLst>
                    <a:ext uri="{9D8B030D-6E8A-4147-A177-3AD203B41FA5}">
                      <a16:colId xmlns:a16="http://schemas.microsoft.com/office/drawing/2014/main" val="132850126"/>
                    </a:ext>
                  </a:extLst>
                </a:gridCol>
                <a:gridCol w="2761194">
                  <a:extLst>
                    <a:ext uri="{9D8B030D-6E8A-4147-A177-3AD203B41FA5}">
                      <a16:colId xmlns:a16="http://schemas.microsoft.com/office/drawing/2014/main" val="2577973472"/>
                    </a:ext>
                  </a:extLst>
                </a:gridCol>
                <a:gridCol w="2658043">
                  <a:extLst>
                    <a:ext uri="{9D8B030D-6E8A-4147-A177-3AD203B41FA5}">
                      <a16:colId xmlns:a16="http://schemas.microsoft.com/office/drawing/2014/main" val="3264490754"/>
                    </a:ext>
                  </a:extLst>
                </a:gridCol>
              </a:tblGrid>
              <a:tr h="443839">
                <a:tc>
                  <a:txBody>
                    <a:bodyPr/>
                    <a:lstStyle/>
                    <a:p>
                      <a:r>
                        <a:rPr lang="en-US" sz="2000" dirty="0"/>
                        <a:t>#</a:t>
                      </a:r>
                    </a:p>
                  </a:txBody>
                  <a:tcPr marL="97992" marR="97992" marT="48996" marB="48996"/>
                </a:tc>
                <a:tc>
                  <a:txBody>
                    <a:bodyPr/>
                    <a:lstStyle/>
                    <a:p>
                      <a:r>
                        <a:rPr lang="en-US" sz="2000"/>
                        <a:t>Question</a:t>
                      </a:r>
                    </a:p>
                  </a:txBody>
                  <a:tcPr marL="97992" marR="97992" marT="48996" marB="48996"/>
                </a:tc>
                <a:tc>
                  <a:txBody>
                    <a:bodyPr/>
                    <a:lstStyle/>
                    <a:p>
                      <a:r>
                        <a:rPr lang="en-US" sz="2000"/>
                        <a:t>Answer</a:t>
                      </a:r>
                    </a:p>
                  </a:txBody>
                  <a:tcPr marL="97992" marR="97992" marT="48996" marB="48996"/>
                </a:tc>
                <a:extLst>
                  <a:ext uri="{0D108BD9-81ED-4DB2-BD59-A6C34878D82A}">
                    <a16:rowId xmlns:a16="http://schemas.microsoft.com/office/drawing/2014/main" val="3234149977"/>
                  </a:ext>
                </a:extLst>
              </a:tr>
              <a:tr h="2306085">
                <a:tc>
                  <a:txBody>
                    <a:bodyPr/>
                    <a:lstStyle/>
                    <a:p>
                      <a:r>
                        <a:rPr lang="en-US" sz="2000"/>
                        <a:t>Q4.1</a:t>
                      </a:r>
                    </a:p>
                  </a:txBody>
                  <a:tcPr marL="97992" marR="97992" marT="48996" marB="48996"/>
                </a:tc>
                <a:tc>
                  <a:txBody>
                    <a:bodyPr/>
                    <a:lstStyle/>
                    <a:p>
                      <a:r>
                        <a:rPr lang="en-US" sz="2000" dirty="0"/>
                        <a:t>Where does this take place? (Where did it …. Where will it … Where should it ….?)</a:t>
                      </a:r>
                    </a:p>
                  </a:txBody>
                  <a:tcPr marL="97992" marR="97992" marT="48996" marB="4899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This took place in Canada across different provinces.</a:t>
                      </a:r>
                    </a:p>
                  </a:txBody>
                  <a:tcPr marL="97992" marR="97992" marT="48996" marB="48996"/>
                </a:tc>
                <a:extLst>
                  <a:ext uri="{0D108BD9-81ED-4DB2-BD59-A6C34878D82A}">
                    <a16:rowId xmlns:a16="http://schemas.microsoft.com/office/drawing/2014/main" val="1285076396"/>
                  </a:ext>
                </a:extLst>
              </a:tr>
            </a:tbl>
          </a:graphicData>
        </a:graphic>
      </p:graphicFrame>
      <p:sp>
        <p:nvSpPr>
          <p:cNvPr id="6" name="AutoShape 8" descr="Vancouver Stock Photo">
            <a:extLst>
              <a:ext uri="{FF2B5EF4-FFF2-40B4-BE49-F238E27FC236}">
                <a16:creationId xmlns:a16="http://schemas.microsoft.com/office/drawing/2014/main" id="{2F758340-0F8F-057C-E461-84B860411B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8" name="AutoShape 12" descr="Canada Stock Photos, Royalty Free Canada Images | Depositphotos">
            <a:extLst>
              <a:ext uri="{FF2B5EF4-FFF2-40B4-BE49-F238E27FC236}">
                <a16:creationId xmlns:a16="http://schemas.microsoft.com/office/drawing/2014/main" id="{E54FE218-B410-82B7-3A78-5005140132CE}"/>
              </a:ext>
            </a:extLst>
          </p:cNvPr>
          <p:cNvSpPr>
            <a:spLocks noChangeAspect="1" noChangeArrowheads="1"/>
          </p:cNvSpPr>
          <p:nvPr/>
        </p:nvSpPr>
        <p:spPr bwMode="auto">
          <a:xfrm>
            <a:off x="3916218" y="3429000"/>
            <a:ext cx="2484582" cy="24845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110" name="Picture 14" descr="us a flag on pole near snow covered mountain">
            <a:extLst>
              <a:ext uri="{FF2B5EF4-FFF2-40B4-BE49-F238E27FC236}">
                <a16:creationId xmlns:a16="http://schemas.microsoft.com/office/drawing/2014/main" id="{D418C6BC-07DC-B02B-11F3-2142F8AE7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35" y="1843088"/>
            <a:ext cx="4249883" cy="332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909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647889" y="1349680"/>
            <a:ext cx="2931320" cy="4449541"/>
          </a:xfrm>
        </p:spPr>
        <p:txBody>
          <a:bodyPr vert="horz" lIns="91440" tIns="45720" rIns="91440" bIns="45720" rtlCol="0" anchor="t">
            <a:normAutofit/>
          </a:bodyPr>
          <a:lstStyle/>
          <a:p>
            <a:r>
              <a:rPr lang="en-US" sz="4800" kern="1200">
                <a:solidFill>
                  <a:schemeClr val="tx1"/>
                </a:solidFill>
                <a:latin typeface="+mj-lt"/>
                <a:ea typeface="+mj-ea"/>
                <a:cs typeface="+mj-cs"/>
              </a:rPr>
              <a:t>5W 1H Analysis</a:t>
            </a:r>
            <a:br>
              <a:rPr lang="en-US" sz="4800" kern="1200">
                <a:solidFill>
                  <a:schemeClr val="tx1"/>
                </a:solidFill>
                <a:latin typeface="+mj-lt"/>
                <a:ea typeface="+mj-ea"/>
                <a:cs typeface="+mj-cs"/>
              </a:rPr>
            </a:br>
            <a:r>
              <a:rPr lang="en-US" sz="4800" kern="1200">
                <a:solidFill>
                  <a:schemeClr val="tx1"/>
                </a:solidFill>
                <a:latin typeface="+mj-lt"/>
                <a:ea typeface="+mj-ea"/>
                <a:cs typeface="+mj-cs"/>
              </a:rPr>
              <a:t>5 – Why</a:t>
            </a: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3576942276"/>
              </p:ext>
            </p:extLst>
          </p:nvPr>
        </p:nvGraphicFramePr>
        <p:xfrm>
          <a:off x="4662106" y="1009413"/>
          <a:ext cx="6912246" cy="4798208"/>
        </p:xfrm>
        <a:graphic>
          <a:graphicData uri="http://schemas.openxmlformats.org/drawingml/2006/table">
            <a:tbl>
              <a:tblPr firstRow="1" bandRow="1">
                <a:tableStyleId>{5C22544A-7EE6-4342-B048-85BDC9FD1C3A}</a:tableStyleId>
              </a:tblPr>
              <a:tblGrid>
                <a:gridCol w="872272">
                  <a:extLst>
                    <a:ext uri="{9D8B030D-6E8A-4147-A177-3AD203B41FA5}">
                      <a16:colId xmlns:a16="http://schemas.microsoft.com/office/drawing/2014/main" val="132850126"/>
                    </a:ext>
                  </a:extLst>
                </a:gridCol>
                <a:gridCol w="1614816">
                  <a:extLst>
                    <a:ext uri="{9D8B030D-6E8A-4147-A177-3AD203B41FA5}">
                      <a16:colId xmlns:a16="http://schemas.microsoft.com/office/drawing/2014/main" val="2577973472"/>
                    </a:ext>
                  </a:extLst>
                </a:gridCol>
                <a:gridCol w="4425158">
                  <a:extLst>
                    <a:ext uri="{9D8B030D-6E8A-4147-A177-3AD203B41FA5}">
                      <a16:colId xmlns:a16="http://schemas.microsoft.com/office/drawing/2014/main" val="3264490754"/>
                    </a:ext>
                  </a:extLst>
                </a:gridCol>
              </a:tblGrid>
              <a:tr h="433991">
                <a:tc>
                  <a:txBody>
                    <a:bodyPr/>
                    <a:lstStyle/>
                    <a:p>
                      <a:r>
                        <a:rPr lang="en-US" sz="1900"/>
                        <a:t>#</a:t>
                      </a:r>
                    </a:p>
                  </a:txBody>
                  <a:tcPr marL="96022" marR="96022" marT="48011" marB="48011"/>
                </a:tc>
                <a:tc>
                  <a:txBody>
                    <a:bodyPr/>
                    <a:lstStyle/>
                    <a:p>
                      <a:r>
                        <a:rPr lang="en-US" sz="1900"/>
                        <a:t>Question</a:t>
                      </a:r>
                    </a:p>
                  </a:txBody>
                  <a:tcPr marL="96022" marR="96022" marT="48011" marB="48011"/>
                </a:tc>
                <a:tc>
                  <a:txBody>
                    <a:bodyPr/>
                    <a:lstStyle/>
                    <a:p>
                      <a:r>
                        <a:rPr lang="en-US" sz="1900"/>
                        <a:t>Answer</a:t>
                      </a:r>
                    </a:p>
                  </a:txBody>
                  <a:tcPr marL="96022" marR="96022" marT="48011" marB="48011"/>
                </a:tc>
                <a:extLst>
                  <a:ext uri="{0D108BD9-81ED-4DB2-BD59-A6C34878D82A}">
                    <a16:rowId xmlns:a16="http://schemas.microsoft.com/office/drawing/2014/main" val="3234149977"/>
                  </a:ext>
                </a:extLst>
              </a:tr>
              <a:tr h="1599403">
                <a:tc>
                  <a:txBody>
                    <a:bodyPr/>
                    <a:lstStyle/>
                    <a:p>
                      <a:r>
                        <a:rPr lang="en-US" sz="1900"/>
                        <a:t>Q5.1</a:t>
                      </a:r>
                    </a:p>
                  </a:txBody>
                  <a:tcPr marL="96022" marR="96022" marT="48011" marB="48011"/>
                </a:tc>
                <a:tc>
                  <a:txBody>
                    <a:bodyPr/>
                    <a:lstStyle/>
                    <a:p>
                      <a:r>
                        <a:rPr lang="en-US" sz="1900"/>
                        <a:t>Why is this topic important? Why does it matter?</a:t>
                      </a:r>
                    </a:p>
                  </a:txBody>
                  <a:tcPr marL="96022" marR="96022" marT="48011" marB="4801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It will help drive informed business decisions. It explores how the business can increase their overall performance to boost growth.</a:t>
                      </a:r>
                    </a:p>
                    <a:p>
                      <a:endParaRPr lang="en-US" sz="1900" dirty="0"/>
                    </a:p>
                  </a:txBody>
                  <a:tcPr marL="96022" marR="96022" marT="48011" marB="48011"/>
                </a:tc>
                <a:extLst>
                  <a:ext uri="{0D108BD9-81ED-4DB2-BD59-A6C34878D82A}">
                    <a16:rowId xmlns:a16="http://schemas.microsoft.com/office/drawing/2014/main" val="1285076396"/>
                  </a:ext>
                </a:extLst>
              </a:tr>
              <a:tr h="2764814">
                <a:tc>
                  <a:txBody>
                    <a:bodyPr/>
                    <a:lstStyle/>
                    <a:p>
                      <a:r>
                        <a:rPr lang="en-US" sz="1900"/>
                        <a:t>Q5.2</a:t>
                      </a:r>
                    </a:p>
                  </a:txBody>
                  <a:tcPr marL="96022" marR="96022" marT="48011" marB="4801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Why do certain things happen? (What are some causes and effects within the topic?)</a:t>
                      </a:r>
                    </a:p>
                  </a:txBody>
                  <a:tcPr marL="96022" marR="96022" marT="48011" marB="4801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The company data shows there has been some losses. Hence, we seek to discover those areas of losses and offer recommendations that could be beneficial to the company in general.</a:t>
                      </a:r>
                    </a:p>
                    <a:p>
                      <a:endParaRPr lang="en-US" sz="1900" dirty="0"/>
                    </a:p>
                  </a:txBody>
                  <a:tcPr marL="96022" marR="96022" marT="48011" marB="48011"/>
                </a:tc>
                <a:extLst>
                  <a:ext uri="{0D108BD9-81ED-4DB2-BD59-A6C34878D82A}">
                    <a16:rowId xmlns:a16="http://schemas.microsoft.com/office/drawing/2014/main" val="560721380"/>
                  </a:ext>
                </a:extLst>
              </a:tr>
            </a:tbl>
          </a:graphicData>
        </a:graphic>
      </p:graphicFrame>
    </p:spTree>
    <p:extLst>
      <p:ext uri="{BB962C8B-B14F-4D97-AF65-F5344CB8AC3E}">
        <p14:creationId xmlns:p14="http://schemas.microsoft.com/office/powerpoint/2010/main" val="3204021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2">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61D42-1959-423D-AB28-29C40C3D8FEC}"/>
              </a:ext>
            </a:extLst>
          </p:cNvPr>
          <p:cNvSpPr>
            <a:spLocks noGrp="1"/>
          </p:cNvSpPr>
          <p:nvPr>
            <p:ph type="title"/>
          </p:nvPr>
        </p:nvSpPr>
        <p:spPr>
          <a:xfrm>
            <a:off x="647889" y="1349680"/>
            <a:ext cx="2931320" cy="4449541"/>
          </a:xfrm>
        </p:spPr>
        <p:txBody>
          <a:bodyPr anchor="t">
            <a:normAutofit/>
          </a:bodyPr>
          <a:lstStyle/>
          <a:p>
            <a:r>
              <a:rPr lang="en-CA" sz="4800">
                <a:solidFill>
                  <a:schemeClr val="tx1"/>
                </a:solidFill>
              </a:rPr>
              <a:t>5W 1H Analysis</a:t>
            </a:r>
            <a:br>
              <a:rPr lang="en-CA" sz="4800">
                <a:solidFill>
                  <a:schemeClr val="tx1"/>
                </a:solidFill>
              </a:rPr>
            </a:br>
            <a:r>
              <a:rPr lang="en-CA" sz="4800">
                <a:solidFill>
                  <a:schemeClr val="tx1"/>
                </a:solidFill>
              </a:rPr>
              <a:t>6 – </a:t>
            </a:r>
            <a:r>
              <a:rPr lang="en-US" sz="4800">
                <a:solidFill>
                  <a:schemeClr val="tx1"/>
                </a:solidFill>
              </a:rPr>
              <a:t>How</a:t>
            </a:r>
            <a:endParaRPr lang="en-CA" sz="4800">
              <a:solidFill>
                <a:schemeClr val="tx1"/>
              </a:solidFill>
            </a:endParaRPr>
          </a:p>
        </p:txBody>
      </p:sp>
      <p:graphicFrame>
        <p:nvGraphicFramePr>
          <p:cNvPr id="6" name="Content Placeholder 5">
            <a:extLst>
              <a:ext uri="{FF2B5EF4-FFF2-40B4-BE49-F238E27FC236}">
                <a16:creationId xmlns:a16="http://schemas.microsoft.com/office/drawing/2014/main" id="{DA733954-731A-4E94-99F4-DD1402118A33}"/>
              </a:ext>
            </a:extLst>
          </p:cNvPr>
          <p:cNvGraphicFramePr>
            <a:graphicFrameLocks noGrp="1"/>
          </p:cNvGraphicFramePr>
          <p:nvPr>
            <p:ph idx="1"/>
            <p:extLst>
              <p:ext uri="{D42A27DB-BD31-4B8C-83A1-F6EECF244321}">
                <p14:modId xmlns:p14="http://schemas.microsoft.com/office/powerpoint/2010/main" val="2285832620"/>
              </p:ext>
            </p:extLst>
          </p:nvPr>
        </p:nvGraphicFramePr>
        <p:xfrm>
          <a:off x="4662106" y="717805"/>
          <a:ext cx="6912246" cy="5381425"/>
        </p:xfrm>
        <a:graphic>
          <a:graphicData uri="http://schemas.openxmlformats.org/drawingml/2006/table">
            <a:tbl>
              <a:tblPr firstRow="1" bandRow="1">
                <a:tableStyleId>{5C22544A-7EE6-4342-B048-85BDC9FD1C3A}</a:tableStyleId>
              </a:tblPr>
              <a:tblGrid>
                <a:gridCol w="716995">
                  <a:extLst>
                    <a:ext uri="{9D8B030D-6E8A-4147-A177-3AD203B41FA5}">
                      <a16:colId xmlns:a16="http://schemas.microsoft.com/office/drawing/2014/main" val="132850126"/>
                    </a:ext>
                  </a:extLst>
                </a:gridCol>
                <a:gridCol w="1681800">
                  <a:extLst>
                    <a:ext uri="{9D8B030D-6E8A-4147-A177-3AD203B41FA5}">
                      <a16:colId xmlns:a16="http://schemas.microsoft.com/office/drawing/2014/main" val="2577973472"/>
                    </a:ext>
                  </a:extLst>
                </a:gridCol>
                <a:gridCol w="4513451">
                  <a:extLst>
                    <a:ext uri="{9D8B030D-6E8A-4147-A177-3AD203B41FA5}">
                      <a16:colId xmlns:a16="http://schemas.microsoft.com/office/drawing/2014/main" val="3264490754"/>
                    </a:ext>
                  </a:extLst>
                </a:gridCol>
              </a:tblGrid>
              <a:tr h="365169">
                <a:tc>
                  <a:txBody>
                    <a:bodyPr/>
                    <a:lstStyle/>
                    <a:p>
                      <a:r>
                        <a:rPr lang="en-US" sz="1600"/>
                        <a:t>#</a:t>
                      </a:r>
                    </a:p>
                  </a:txBody>
                  <a:tcPr marL="80915" marR="80915" marT="40457" marB="40457"/>
                </a:tc>
                <a:tc>
                  <a:txBody>
                    <a:bodyPr/>
                    <a:lstStyle/>
                    <a:p>
                      <a:r>
                        <a:rPr lang="en-US" sz="1600"/>
                        <a:t>Question</a:t>
                      </a:r>
                    </a:p>
                  </a:txBody>
                  <a:tcPr marL="80915" marR="80915" marT="40457" marB="40457"/>
                </a:tc>
                <a:tc>
                  <a:txBody>
                    <a:bodyPr/>
                    <a:lstStyle/>
                    <a:p>
                      <a:r>
                        <a:rPr lang="en-US" sz="1600"/>
                        <a:t>Answer</a:t>
                      </a:r>
                    </a:p>
                  </a:txBody>
                  <a:tcPr marL="80915" marR="80915" marT="40457" marB="40457"/>
                </a:tc>
                <a:extLst>
                  <a:ext uri="{0D108BD9-81ED-4DB2-BD59-A6C34878D82A}">
                    <a16:rowId xmlns:a16="http://schemas.microsoft.com/office/drawing/2014/main" val="3234149977"/>
                  </a:ext>
                </a:extLst>
              </a:tr>
              <a:tr h="1590403">
                <a:tc>
                  <a:txBody>
                    <a:bodyPr/>
                    <a:lstStyle/>
                    <a:p>
                      <a:r>
                        <a:rPr lang="en-US" sz="1600"/>
                        <a:t>Q6.1</a:t>
                      </a:r>
                    </a:p>
                  </a:txBody>
                  <a:tcPr marL="80915" marR="80915" marT="40457" marB="40457"/>
                </a:tc>
                <a:tc>
                  <a:txBody>
                    <a:bodyPr/>
                    <a:lstStyle/>
                    <a:p>
                      <a:r>
                        <a:rPr lang="en-US" sz="1600"/>
                        <a:t>How does this topic work? How does it function? How does it do what it does?</a:t>
                      </a:r>
                    </a:p>
                  </a:txBody>
                  <a:tcPr marL="80915" marR="80915" marT="40457" marB="4045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By studying the trends and buying patterns of online shoppers, meaningful insights will be extracted, and Superstore can plan better as well as efficiently catering for the online customer demands.</a:t>
                      </a:r>
                    </a:p>
                    <a:p>
                      <a:endParaRPr lang="en-US" sz="1600" dirty="0"/>
                    </a:p>
                  </a:txBody>
                  <a:tcPr marL="80915" marR="80915" marT="40457" marB="40457"/>
                </a:tc>
                <a:extLst>
                  <a:ext uri="{0D108BD9-81ED-4DB2-BD59-A6C34878D82A}">
                    <a16:rowId xmlns:a16="http://schemas.microsoft.com/office/drawing/2014/main" val="1285076396"/>
                  </a:ext>
                </a:extLst>
              </a:tr>
              <a:tr h="1835450">
                <a:tc>
                  <a:txBody>
                    <a:bodyPr/>
                    <a:lstStyle/>
                    <a:p>
                      <a:r>
                        <a:rPr lang="en-US" sz="1600"/>
                        <a:t>Q6.2</a:t>
                      </a:r>
                    </a:p>
                  </a:txBody>
                  <a:tcPr marL="80915" marR="80915" marT="40457" marB="40457"/>
                </a:tc>
                <a:tc>
                  <a:txBody>
                    <a:bodyPr/>
                    <a:lstStyle/>
                    <a:p>
                      <a:r>
                        <a:rPr lang="en-US" sz="1600"/>
                        <a:t>How did it come to be?</a:t>
                      </a:r>
                    </a:p>
                  </a:txBody>
                  <a:tcPr marL="80915" marR="80915" marT="40457" marB="4045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 need for business growth: to reduce losses, increase profitability and enhance customer experience</a:t>
                      </a:r>
                    </a:p>
                    <a:p>
                      <a:endParaRPr lang="en-US" sz="1600" dirty="0"/>
                    </a:p>
                  </a:txBody>
                  <a:tcPr marL="80915" marR="80915" marT="40457" marB="40457"/>
                </a:tc>
                <a:extLst>
                  <a:ext uri="{0D108BD9-81ED-4DB2-BD59-A6C34878D82A}">
                    <a16:rowId xmlns:a16="http://schemas.microsoft.com/office/drawing/2014/main" val="560721380"/>
                  </a:ext>
                </a:extLst>
              </a:tr>
              <a:tr h="1590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Q6.3</a:t>
                      </a:r>
                    </a:p>
                  </a:txBody>
                  <a:tcPr marL="80915" marR="80915" marT="40457" marB="4045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How are those involved affected?</a:t>
                      </a:r>
                    </a:p>
                  </a:txBody>
                  <a:tcPr marL="80915" marR="80915" marT="40457" marB="4045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analysis will be beneficial to all stakeholders involved with the store.</a:t>
                      </a:r>
                    </a:p>
                    <a:p>
                      <a:endParaRPr lang="en-US" sz="1600" dirty="0"/>
                    </a:p>
                  </a:txBody>
                  <a:tcPr marL="80915" marR="80915" marT="40457" marB="40457"/>
                </a:tc>
                <a:extLst>
                  <a:ext uri="{0D108BD9-81ED-4DB2-BD59-A6C34878D82A}">
                    <a16:rowId xmlns:a16="http://schemas.microsoft.com/office/drawing/2014/main" val="1901711666"/>
                  </a:ext>
                </a:extLst>
              </a:tr>
            </a:tbl>
          </a:graphicData>
        </a:graphic>
      </p:graphicFrame>
    </p:spTree>
    <p:extLst>
      <p:ext uri="{BB962C8B-B14F-4D97-AF65-F5344CB8AC3E}">
        <p14:creationId xmlns:p14="http://schemas.microsoft.com/office/powerpoint/2010/main" val="2106453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146" name="Picture 2" descr="See the source image">
            <a:extLst>
              <a:ext uri="{FF2B5EF4-FFF2-40B4-BE49-F238E27FC236}">
                <a16:creationId xmlns:a16="http://schemas.microsoft.com/office/drawing/2014/main" id="{EE8450EB-CF70-F5A4-BDF5-A58E8C9E4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19" r="23906"/>
          <a:stretch/>
        </p:blipFill>
        <p:spPr bwMode="auto">
          <a:xfrm>
            <a:off x="8833282" y="10"/>
            <a:ext cx="3358718"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6160" name="Rectangle 6159">
            <a:extLst>
              <a:ext uri="{FF2B5EF4-FFF2-40B4-BE49-F238E27FC236}">
                <a16:creationId xmlns:a16="http://schemas.microsoft.com/office/drawing/2014/main" id="{98CA653C-24A3-4593-AAF7-27B67FF5F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33282"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EFBD9F-91A1-4DAF-BFC4-2015047C6FAF}"/>
              </a:ext>
            </a:extLst>
          </p:cNvPr>
          <p:cNvSpPr>
            <a:spLocks noGrp="1"/>
          </p:cNvSpPr>
          <p:nvPr>
            <p:ph type="ctrTitle"/>
          </p:nvPr>
        </p:nvSpPr>
        <p:spPr>
          <a:xfrm>
            <a:off x="621792" y="4464028"/>
            <a:ext cx="7735824" cy="1641490"/>
          </a:xfrm>
        </p:spPr>
        <p:txBody>
          <a:bodyPr>
            <a:normAutofit/>
          </a:bodyPr>
          <a:lstStyle/>
          <a:p>
            <a:r>
              <a:rPr lang="en-CA" sz="5300" dirty="0"/>
              <a:t>2 – </a:t>
            </a:r>
            <a:br>
              <a:rPr lang="en-CA" sz="5300" dirty="0"/>
            </a:br>
            <a:r>
              <a:rPr lang="en-CA" sz="5300" dirty="0"/>
              <a:t>Data Understanding – High Level</a:t>
            </a:r>
          </a:p>
        </p:txBody>
      </p:sp>
    </p:spTree>
    <p:extLst>
      <p:ext uri="{BB962C8B-B14F-4D97-AF65-F5344CB8AC3E}">
        <p14:creationId xmlns:p14="http://schemas.microsoft.com/office/powerpoint/2010/main" val="332549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D0A0-B8F3-40F0-A05A-C5A06A9B1349}"/>
              </a:ext>
            </a:extLst>
          </p:cNvPr>
          <p:cNvSpPr>
            <a:spLocks noGrp="1"/>
          </p:cNvSpPr>
          <p:nvPr>
            <p:ph type="title"/>
          </p:nvPr>
        </p:nvSpPr>
        <p:spPr>
          <a:xfrm>
            <a:off x="838200" y="135825"/>
            <a:ext cx="10515600" cy="518013"/>
          </a:xfrm>
        </p:spPr>
        <p:txBody>
          <a:bodyPr>
            <a:normAutofit fontScale="90000"/>
          </a:bodyPr>
          <a:lstStyle/>
          <a:p>
            <a:r>
              <a:rPr lang="en-CA" dirty="0"/>
              <a:t>Data Modeling – Conceptual Model </a:t>
            </a:r>
          </a:p>
        </p:txBody>
      </p:sp>
      <p:grpSp>
        <p:nvGrpSpPr>
          <p:cNvPr id="8" name="Group 7">
            <a:extLst>
              <a:ext uri="{FF2B5EF4-FFF2-40B4-BE49-F238E27FC236}">
                <a16:creationId xmlns:a16="http://schemas.microsoft.com/office/drawing/2014/main" id="{763B9FDB-E241-4639-84B6-029BD9E8112E}"/>
              </a:ext>
            </a:extLst>
          </p:cNvPr>
          <p:cNvGrpSpPr/>
          <p:nvPr/>
        </p:nvGrpSpPr>
        <p:grpSpPr>
          <a:xfrm>
            <a:off x="247599" y="855043"/>
            <a:ext cx="11542102" cy="6021429"/>
            <a:chOff x="747203" y="1301254"/>
            <a:chExt cx="9913259" cy="5509201"/>
          </a:xfrm>
        </p:grpSpPr>
        <p:pic>
          <p:nvPicPr>
            <p:cNvPr id="9" name="Picture 8">
              <a:extLst>
                <a:ext uri="{FF2B5EF4-FFF2-40B4-BE49-F238E27FC236}">
                  <a16:creationId xmlns:a16="http://schemas.microsoft.com/office/drawing/2014/main" id="{6090A816-4482-4C96-9B9E-0B7692673FF5}"/>
                </a:ext>
              </a:extLst>
            </p:cNvPr>
            <p:cNvPicPr>
              <a:picLocks noChangeAspect="1"/>
            </p:cNvPicPr>
            <p:nvPr/>
          </p:nvPicPr>
          <p:blipFill>
            <a:blip r:embed="rId2"/>
            <a:stretch>
              <a:fillRect/>
            </a:stretch>
          </p:blipFill>
          <p:spPr>
            <a:xfrm>
              <a:off x="747203" y="1301254"/>
              <a:ext cx="9913259" cy="5509201"/>
            </a:xfrm>
            <a:prstGeom prst="rect">
              <a:avLst/>
            </a:prstGeom>
            <a:noFill/>
            <a:ln w="44450">
              <a:solidFill>
                <a:schemeClr val="accent1">
                  <a:lumMod val="75000"/>
                </a:schemeClr>
              </a:solidFill>
            </a:ln>
          </p:spPr>
        </p:pic>
        <p:sp>
          <p:nvSpPr>
            <p:cNvPr id="10" name="Rectangle 9">
              <a:extLst>
                <a:ext uri="{FF2B5EF4-FFF2-40B4-BE49-F238E27FC236}">
                  <a16:creationId xmlns:a16="http://schemas.microsoft.com/office/drawing/2014/main" id="{5566666D-F224-4992-8984-7CD1C4E3B681}"/>
                </a:ext>
              </a:extLst>
            </p:cNvPr>
            <p:cNvSpPr/>
            <p:nvPr/>
          </p:nvSpPr>
          <p:spPr>
            <a:xfrm>
              <a:off x="962767" y="1460286"/>
              <a:ext cx="1676607" cy="1748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600" b="1" dirty="0">
                  <a:solidFill>
                    <a:schemeClr val="bg1"/>
                  </a:solidFill>
                  <a:cs typeface="Calibri"/>
                </a:rPr>
                <a:t>Segments</a:t>
              </a:r>
              <a:endParaRPr lang="en-CA" sz="1600" dirty="0">
                <a:solidFill>
                  <a:schemeClr val="bg1"/>
                </a:solidFill>
                <a:cs typeface="Calibri"/>
              </a:endParaRPr>
            </a:p>
            <a:p>
              <a:pPr marL="285750" indent="-285750">
                <a:buFont typeface="Arial" panose="020B0604020202020204" pitchFamily="34" charset="0"/>
                <a:buChar char="•"/>
              </a:pPr>
              <a:r>
                <a:rPr lang="en-CA" sz="1400" b="1" dirty="0"/>
                <a:t>Consumer</a:t>
              </a:r>
            </a:p>
            <a:p>
              <a:pPr marL="285750" indent="-285750">
                <a:buFont typeface="Arial" panose="020B0604020202020204" pitchFamily="34" charset="0"/>
                <a:buChar char="•"/>
              </a:pPr>
              <a:r>
                <a:rPr lang="en-CA" sz="1400" b="1" dirty="0"/>
                <a:t>Home office</a:t>
              </a:r>
            </a:p>
            <a:p>
              <a:pPr marL="285750" indent="-285750">
                <a:buFont typeface="Arial" panose="020B0604020202020204" pitchFamily="34" charset="0"/>
                <a:buChar char="•"/>
              </a:pPr>
              <a:r>
                <a:rPr lang="en-CA" sz="1400" b="1" dirty="0"/>
                <a:t>Corporate</a:t>
              </a:r>
            </a:p>
            <a:p>
              <a:pPr algn="ctr"/>
              <a:endParaRPr lang="en-CA" sz="1400" b="1" dirty="0"/>
            </a:p>
          </p:txBody>
        </p:sp>
        <p:sp>
          <p:nvSpPr>
            <p:cNvPr id="11" name="Rectangle 10">
              <a:extLst>
                <a:ext uri="{FF2B5EF4-FFF2-40B4-BE49-F238E27FC236}">
                  <a16:creationId xmlns:a16="http://schemas.microsoft.com/office/drawing/2014/main" id="{89646E18-B419-40AF-A461-C59BB785195F}"/>
                </a:ext>
              </a:extLst>
            </p:cNvPr>
            <p:cNvSpPr/>
            <p:nvPr/>
          </p:nvSpPr>
          <p:spPr>
            <a:xfrm>
              <a:off x="3324246" y="1398303"/>
              <a:ext cx="1676607" cy="2026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 </a:t>
              </a:r>
              <a:r>
                <a:rPr lang="en-CA" sz="1600" b="1" dirty="0">
                  <a:solidFill>
                    <a:schemeClr val="bg1"/>
                  </a:solidFill>
                </a:rPr>
                <a:t>Product Category</a:t>
              </a:r>
            </a:p>
            <a:p>
              <a:pPr marL="285750" indent="-285750">
                <a:buFont typeface="Arial" panose="020B0604020202020204" pitchFamily="34" charset="0"/>
                <a:buChar char="•"/>
              </a:pPr>
              <a:r>
                <a:rPr lang="en-CA" sz="1400" b="1" dirty="0"/>
                <a:t>Office Supplies-, storage</a:t>
              </a:r>
            </a:p>
            <a:p>
              <a:pPr marL="285750" indent="-285750">
                <a:buFont typeface="Arial" panose="020B0604020202020204" pitchFamily="34" charset="0"/>
                <a:buChar char="•"/>
              </a:pPr>
              <a:r>
                <a:rPr lang="en-CA" sz="1400" b="1" dirty="0"/>
                <a:t>Technology-</a:t>
              </a:r>
            </a:p>
            <a:p>
              <a:pPr marL="285750" indent="-285750">
                <a:buFont typeface="Arial" panose="020B0604020202020204" pitchFamily="34" charset="0"/>
                <a:buChar char="•"/>
              </a:pPr>
              <a:r>
                <a:rPr lang="en-CA" sz="1400" b="1" dirty="0"/>
                <a:t>Furniture- Furnishings, Table, Chairs</a:t>
              </a:r>
            </a:p>
          </p:txBody>
        </p:sp>
        <p:sp>
          <p:nvSpPr>
            <p:cNvPr id="12" name="Rectangle 11">
              <a:extLst>
                <a:ext uri="{FF2B5EF4-FFF2-40B4-BE49-F238E27FC236}">
                  <a16:creationId xmlns:a16="http://schemas.microsoft.com/office/drawing/2014/main" id="{F0DA1D2D-14BF-4B02-929A-EA7B42374380}"/>
                </a:ext>
              </a:extLst>
            </p:cNvPr>
            <p:cNvSpPr/>
            <p:nvPr/>
          </p:nvSpPr>
          <p:spPr>
            <a:xfrm>
              <a:off x="8538980" y="1344875"/>
              <a:ext cx="1916358" cy="1983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dirty="0"/>
            </a:p>
            <a:p>
              <a:pPr algn="ctr"/>
              <a:r>
                <a:rPr lang="en-CA" sz="1600" b="1" dirty="0">
                  <a:solidFill>
                    <a:schemeClr val="bg1"/>
                  </a:solidFill>
                </a:rPr>
                <a:t>Regions and Cities</a:t>
              </a:r>
            </a:p>
            <a:p>
              <a:pPr algn="just"/>
              <a:r>
                <a:rPr lang="en-CA" sz="1200" b="1" dirty="0">
                  <a:solidFill>
                    <a:schemeClr val="tx1"/>
                  </a:solidFill>
                </a:rPr>
                <a:t>* Western Canada (Manitoba, Alberta, British Columbia, Saskatchewan)</a:t>
              </a:r>
            </a:p>
            <a:p>
              <a:pPr algn="just"/>
              <a:r>
                <a:rPr lang="en-CA" sz="1200" b="1" dirty="0">
                  <a:solidFill>
                    <a:schemeClr val="tx1"/>
                  </a:solidFill>
                </a:rPr>
                <a:t>* Atlantic (</a:t>
              </a:r>
              <a:r>
                <a:rPr lang="en-CA" sz="1200" b="1" dirty="0" err="1">
                  <a:solidFill>
                    <a:schemeClr val="tx1"/>
                  </a:solidFill>
                </a:rPr>
                <a:t>NewfoundLand</a:t>
              </a:r>
              <a:r>
                <a:rPr lang="en-CA" sz="1200" b="1" dirty="0">
                  <a:solidFill>
                    <a:schemeClr val="tx1"/>
                  </a:solidFill>
                </a:rPr>
                <a:t>, Nova Scotia)</a:t>
              </a:r>
            </a:p>
            <a:p>
              <a:pPr algn="just"/>
              <a:r>
                <a:rPr lang="en-CA" sz="1200" b="1" dirty="0">
                  <a:solidFill>
                    <a:schemeClr val="tx1"/>
                  </a:solidFill>
                </a:rPr>
                <a:t>* Central Canada (Ontario, Quebec)</a:t>
              </a:r>
            </a:p>
            <a:p>
              <a:pPr algn="ctr"/>
              <a:endParaRPr lang="en-CA" sz="1400" dirty="0"/>
            </a:p>
            <a:p>
              <a:pPr algn="ctr"/>
              <a:endParaRPr lang="en-CA" sz="1400" dirty="0"/>
            </a:p>
          </p:txBody>
        </p:sp>
        <p:sp>
          <p:nvSpPr>
            <p:cNvPr id="13" name="Rectangle 12">
              <a:extLst>
                <a:ext uri="{FF2B5EF4-FFF2-40B4-BE49-F238E27FC236}">
                  <a16:creationId xmlns:a16="http://schemas.microsoft.com/office/drawing/2014/main" id="{6F57192F-DEFC-446B-896A-86F5E53C7B70}"/>
                </a:ext>
              </a:extLst>
            </p:cNvPr>
            <p:cNvSpPr/>
            <p:nvPr/>
          </p:nvSpPr>
          <p:spPr>
            <a:xfrm>
              <a:off x="2916718" y="4088833"/>
              <a:ext cx="1808153" cy="1835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bg1"/>
                  </a:solidFill>
                </a:rPr>
                <a:t>Key Players</a:t>
              </a:r>
            </a:p>
            <a:p>
              <a:pPr marL="285750" indent="-285750">
                <a:buFont typeface="Arial" panose="020B0604020202020204" pitchFamily="34" charset="0"/>
                <a:buChar char="•"/>
              </a:pPr>
              <a:r>
                <a:rPr lang="en-CA" sz="1400" b="1" dirty="0"/>
                <a:t>Business Owners/Managers,</a:t>
              </a:r>
            </a:p>
            <a:p>
              <a:pPr marL="285750" indent="-285750">
                <a:buFont typeface="Arial" panose="020B0604020202020204" pitchFamily="34" charset="0"/>
                <a:buChar char="•"/>
              </a:pPr>
              <a:r>
                <a:rPr lang="en-CA" sz="1400" b="1" dirty="0"/>
                <a:t>Employees</a:t>
              </a:r>
            </a:p>
            <a:p>
              <a:pPr marL="285750" indent="-285750">
                <a:buFont typeface="Arial" panose="020B0604020202020204" pitchFamily="34" charset="0"/>
                <a:buChar char="•"/>
              </a:pPr>
              <a:r>
                <a:rPr lang="en-CA" sz="1400" b="1" dirty="0"/>
                <a:t> Customers</a:t>
              </a:r>
            </a:p>
            <a:p>
              <a:pPr marL="285750" indent="-285750">
                <a:buFont typeface="Arial" panose="020B0604020202020204" pitchFamily="34" charset="0"/>
                <a:buChar char="•"/>
              </a:pPr>
              <a:r>
                <a:rPr lang="en-CA" sz="1400" b="1" dirty="0"/>
                <a:t>Vendors</a:t>
              </a:r>
            </a:p>
            <a:p>
              <a:pPr marL="285750" indent="-285750">
                <a:buFont typeface="Arial" panose="020B0604020202020204" pitchFamily="34" charset="0"/>
                <a:buChar char="•"/>
              </a:pPr>
              <a:r>
                <a:rPr lang="en-CA" sz="1400" b="1" dirty="0"/>
                <a:t>Shipping /Logistics Companies</a:t>
              </a:r>
            </a:p>
          </p:txBody>
        </p:sp>
        <p:sp>
          <p:nvSpPr>
            <p:cNvPr id="14" name="Rectangle 13">
              <a:extLst>
                <a:ext uri="{FF2B5EF4-FFF2-40B4-BE49-F238E27FC236}">
                  <a16:creationId xmlns:a16="http://schemas.microsoft.com/office/drawing/2014/main" id="{D9C8DBB4-4B92-4577-86D3-C26BBEDACA79}"/>
                </a:ext>
              </a:extLst>
            </p:cNvPr>
            <p:cNvSpPr/>
            <p:nvPr/>
          </p:nvSpPr>
          <p:spPr>
            <a:xfrm>
              <a:off x="5460885" y="4194501"/>
              <a:ext cx="1854472" cy="202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bg1"/>
                  </a:solidFill>
                </a:rPr>
                <a:t>Analysis</a:t>
              </a:r>
              <a:r>
                <a:rPr lang="en-CA" sz="1400" b="1" dirty="0">
                  <a:solidFill>
                    <a:schemeClr val="bg1"/>
                  </a:solidFill>
                </a:rPr>
                <a:t> </a:t>
              </a:r>
            </a:p>
            <a:p>
              <a:pPr algn="ctr"/>
              <a:r>
                <a:rPr lang="en-CA" sz="1400" b="1" dirty="0">
                  <a:solidFill>
                    <a:schemeClr val="tx1"/>
                  </a:solidFill>
                </a:rPr>
                <a:t>- Improving Superstore sales performance</a:t>
              </a:r>
            </a:p>
            <a:p>
              <a:pPr algn="ctr"/>
              <a:r>
                <a:rPr lang="en-CA" sz="1400" b="1" dirty="0">
                  <a:solidFill>
                    <a:schemeClr val="tx1"/>
                  </a:solidFill>
                </a:rPr>
                <a:t> - Increase customer  base</a:t>
              </a:r>
            </a:p>
            <a:p>
              <a:pPr algn="ctr"/>
              <a:r>
                <a:rPr lang="en-CA" sz="1400" b="1" dirty="0">
                  <a:solidFill>
                    <a:schemeClr val="tx1"/>
                  </a:solidFill>
                </a:rPr>
                <a:t>-Maximise profit margin</a:t>
              </a:r>
            </a:p>
            <a:p>
              <a:pPr algn="ctr"/>
              <a:r>
                <a:rPr lang="en-CA" sz="1400" b="1" dirty="0">
                  <a:solidFill>
                    <a:schemeClr val="tx1"/>
                  </a:solidFill>
                </a:rPr>
                <a:t>- Reduce cost and optimize options to improve profitability</a:t>
              </a:r>
              <a:endParaRPr lang="en-CA" sz="1400" dirty="0">
                <a:solidFill>
                  <a:schemeClr val="tx1"/>
                </a:solidFill>
              </a:endParaRPr>
            </a:p>
          </p:txBody>
        </p:sp>
        <p:cxnSp>
          <p:nvCxnSpPr>
            <p:cNvPr id="15" name="Straight Arrow Connector 14">
              <a:extLst>
                <a:ext uri="{FF2B5EF4-FFF2-40B4-BE49-F238E27FC236}">
                  <a16:creationId xmlns:a16="http://schemas.microsoft.com/office/drawing/2014/main" id="{ED2A53BF-BBB1-49E4-93B7-B948AD7ECB12}"/>
                </a:ext>
              </a:extLst>
            </p:cNvPr>
            <p:cNvCxnSpPr>
              <a:cxnSpLocks/>
              <a:stCxn id="10" idx="3"/>
            </p:cNvCxnSpPr>
            <p:nvPr/>
          </p:nvCxnSpPr>
          <p:spPr>
            <a:xfrm>
              <a:off x="2639374" y="2334451"/>
              <a:ext cx="6848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C03878-3174-4DD5-A864-4234779734F2}"/>
                </a:ext>
              </a:extLst>
            </p:cNvPr>
            <p:cNvCxnSpPr>
              <a:cxnSpLocks/>
            </p:cNvCxnSpPr>
            <p:nvPr/>
          </p:nvCxnSpPr>
          <p:spPr>
            <a:xfrm>
              <a:off x="4897682" y="2399816"/>
              <a:ext cx="806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8DF4AB-19C3-4BA4-B2CB-E4911908EAAD}"/>
                </a:ext>
              </a:extLst>
            </p:cNvPr>
            <p:cNvCxnSpPr>
              <a:cxnSpLocks/>
            </p:cNvCxnSpPr>
            <p:nvPr/>
          </p:nvCxnSpPr>
          <p:spPr>
            <a:xfrm flipV="1">
              <a:off x="4719793" y="2945728"/>
              <a:ext cx="3819187" cy="143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B1438F1-A603-4A6F-A4A5-E19AAC222C0C}"/>
                </a:ext>
              </a:extLst>
            </p:cNvPr>
            <p:cNvCxnSpPr>
              <a:cxnSpLocks/>
            </p:cNvCxnSpPr>
            <p:nvPr/>
          </p:nvCxnSpPr>
          <p:spPr>
            <a:xfrm>
              <a:off x="4691472" y="5273803"/>
              <a:ext cx="769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84E8BB2-82DB-4F42-85A3-036C0802AA26}"/>
                </a:ext>
              </a:extLst>
            </p:cNvPr>
            <p:cNvSpPr/>
            <p:nvPr/>
          </p:nvSpPr>
          <p:spPr>
            <a:xfrm>
              <a:off x="826825" y="3830465"/>
              <a:ext cx="1264041" cy="200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bg1"/>
                  </a:solidFill>
                  <a:cs typeface="Calibri"/>
                </a:rPr>
                <a:t>Causes</a:t>
              </a:r>
              <a:endParaRPr lang="en-CA" sz="1600" dirty="0">
                <a:solidFill>
                  <a:schemeClr val="bg1"/>
                </a:solidFill>
                <a:cs typeface="Calibri"/>
              </a:endParaRPr>
            </a:p>
            <a:p>
              <a:pPr algn="ctr"/>
              <a:r>
                <a:rPr lang="en-CA" sz="1400" b="1" dirty="0"/>
                <a:t>Superstore Online sales performance (2016-2019)</a:t>
              </a:r>
            </a:p>
            <a:p>
              <a:pPr algn="ctr"/>
              <a:endParaRPr lang="en-CA" sz="1400" b="1" dirty="0">
                <a:solidFill>
                  <a:schemeClr val="bg1"/>
                </a:solidFill>
              </a:endParaRPr>
            </a:p>
            <a:p>
              <a:pPr algn="ctr"/>
              <a:endParaRPr lang="en-CA" sz="1400" b="1" dirty="0"/>
            </a:p>
          </p:txBody>
        </p:sp>
        <p:cxnSp>
          <p:nvCxnSpPr>
            <p:cNvPr id="21" name="Straight Arrow Connector 20">
              <a:extLst>
                <a:ext uri="{FF2B5EF4-FFF2-40B4-BE49-F238E27FC236}">
                  <a16:creationId xmlns:a16="http://schemas.microsoft.com/office/drawing/2014/main" id="{CBBBB353-6096-4AEE-BA02-FABC28AC161C}"/>
                </a:ext>
              </a:extLst>
            </p:cNvPr>
            <p:cNvCxnSpPr>
              <a:cxnSpLocks/>
            </p:cNvCxnSpPr>
            <p:nvPr/>
          </p:nvCxnSpPr>
          <p:spPr>
            <a:xfrm>
              <a:off x="2130531" y="5062124"/>
              <a:ext cx="7918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3AC205-78AC-4751-AA1E-BC4A4D43C5D3}"/>
                </a:ext>
              </a:extLst>
            </p:cNvPr>
            <p:cNvCxnSpPr>
              <a:cxnSpLocks/>
            </p:cNvCxnSpPr>
            <p:nvPr/>
          </p:nvCxnSpPr>
          <p:spPr>
            <a:xfrm flipV="1">
              <a:off x="1549959" y="3208616"/>
              <a:ext cx="0" cy="62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9ABE3C15-C043-FB3C-CD05-032724039657}"/>
              </a:ext>
            </a:extLst>
          </p:cNvPr>
          <p:cNvSpPr/>
          <p:nvPr/>
        </p:nvSpPr>
        <p:spPr>
          <a:xfrm>
            <a:off x="6018650" y="982881"/>
            <a:ext cx="2338177" cy="1984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400" b="1" dirty="0">
              <a:solidFill>
                <a:schemeClr val="bg1"/>
              </a:solidFill>
            </a:endParaRPr>
          </a:p>
          <a:p>
            <a:pPr algn="ctr"/>
            <a:r>
              <a:rPr lang="en-CA" sz="1600" b="1" dirty="0">
                <a:solidFill>
                  <a:schemeClr val="bg1"/>
                </a:solidFill>
              </a:rPr>
              <a:t>Sub-Category</a:t>
            </a:r>
          </a:p>
          <a:p>
            <a:r>
              <a:rPr lang="en-CA" sz="1400" b="1" dirty="0"/>
              <a:t>Paper, Art, Labels, Binders, Bookcases Fasteners, Envelopes, Supplies, Storage Appliances, Copiers, Machines, Accessories, Phones, Furnishings, Table, Chairs</a:t>
            </a:r>
            <a:endParaRPr lang="en-CA" sz="1400" b="1" dirty="0">
              <a:solidFill>
                <a:schemeClr val="tx1"/>
              </a:solidFill>
            </a:endParaRPr>
          </a:p>
          <a:p>
            <a:pPr algn="ctr"/>
            <a:endParaRPr lang="en-CA" sz="1400" dirty="0"/>
          </a:p>
          <a:p>
            <a:pPr algn="ctr"/>
            <a:endParaRPr lang="en-CA" sz="1400" dirty="0"/>
          </a:p>
        </p:txBody>
      </p:sp>
      <p:cxnSp>
        <p:nvCxnSpPr>
          <p:cNvPr id="25" name="Straight Arrow Connector 24">
            <a:extLst>
              <a:ext uri="{FF2B5EF4-FFF2-40B4-BE49-F238E27FC236}">
                <a16:creationId xmlns:a16="http://schemas.microsoft.com/office/drawing/2014/main" id="{B3CFAEA9-1428-108F-D870-E9D488E13E00}"/>
              </a:ext>
            </a:extLst>
          </p:cNvPr>
          <p:cNvCxnSpPr>
            <a:cxnSpLocks/>
          </p:cNvCxnSpPr>
          <p:nvPr/>
        </p:nvCxnSpPr>
        <p:spPr>
          <a:xfrm>
            <a:off x="8331905" y="1875070"/>
            <a:ext cx="976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C4EDCCD-8918-C8C0-B66F-CF8F485298EC}"/>
              </a:ext>
            </a:extLst>
          </p:cNvPr>
          <p:cNvSpPr/>
          <p:nvPr/>
        </p:nvSpPr>
        <p:spPr>
          <a:xfrm>
            <a:off x="8913091" y="3398979"/>
            <a:ext cx="2736659" cy="3297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CA" sz="1600" b="1" dirty="0">
                <a:solidFill>
                  <a:schemeClr val="bg1"/>
                </a:solidFill>
              </a:rPr>
              <a:t>Recommendations</a:t>
            </a:r>
          </a:p>
          <a:p>
            <a:pPr marL="285750" indent="-285750">
              <a:buFont typeface="Arial" panose="020B0604020202020204" pitchFamily="34" charset="0"/>
              <a:buChar char="•"/>
            </a:pPr>
            <a:r>
              <a:rPr lang="en-CA" sz="1200" b="1" dirty="0">
                <a:solidFill>
                  <a:schemeClr val="tx1"/>
                </a:solidFill>
              </a:rPr>
              <a:t>Review discount policy of some  stores- Keep discounts to between 10 -30%.</a:t>
            </a:r>
          </a:p>
          <a:p>
            <a:pPr marL="285750" indent="-285750">
              <a:buFont typeface="Arial" panose="020B0604020202020204" pitchFamily="34" charset="0"/>
              <a:buChar char="•"/>
            </a:pPr>
            <a:r>
              <a:rPr lang="en-CA" sz="1200" b="1" dirty="0">
                <a:solidFill>
                  <a:schemeClr val="tx1"/>
                </a:solidFill>
              </a:rPr>
              <a:t>Discontinue loss making products from some of the loss making stores.</a:t>
            </a:r>
          </a:p>
          <a:p>
            <a:pPr marL="285750" indent="-285750">
              <a:buFont typeface="Arial" panose="020B0604020202020204" pitchFamily="34" charset="0"/>
              <a:buChar char="•"/>
            </a:pPr>
            <a:r>
              <a:rPr lang="en-CA" sz="1200" b="1" dirty="0">
                <a:solidFill>
                  <a:schemeClr val="tx1"/>
                </a:solidFill>
              </a:rPr>
              <a:t>Have products available in the city warehouses or nearby cities to avoid shipping delay and cost.</a:t>
            </a:r>
          </a:p>
          <a:p>
            <a:pPr marL="285750" indent="-285750">
              <a:buFont typeface="Arial" panose="020B0604020202020204" pitchFamily="34" charset="0"/>
              <a:buChar char="•"/>
            </a:pPr>
            <a:r>
              <a:rPr lang="en-CA" sz="1200" b="1" dirty="0">
                <a:solidFill>
                  <a:schemeClr val="tx1"/>
                </a:solidFill>
              </a:rPr>
              <a:t>Bundle products to spread shipping cost and optimise  sales /profit</a:t>
            </a:r>
          </a:p>
          <a:p>
            <a:pPr marL="285750" indent="-285750">
              <a:buFont typeface="Arial" panose="020B0604020202020204" pitchFamily="34" charset="0"/>
              <a:buChar char="•"/>
            </a:pPr>
            <a:r>
              <a:rPr lang="en-CA" sz="1200" b="1" dirty="0">
                <a:solidFill>
                  <a:schemeClr val="tx1"/>
                </a:solidFill>
              </a:rPr>
              <a:t>Adopt a customer segmentation for a more strategic reach</a:t>
            </a:r>
          </a:p>
          <a:p>
            <a:pPr marL="285750" indent="-285750" algn="ctr">
              <a:buFont typeface="Arial" panose="020B0604020202020204" pitchFamily="34" charset="0"/>
              <a:buChar char="•"/>
            </a:pPr>
            <a:endParaRPr lang="en-CA" sz="1400" dirty="0">
              <a:solidFill>
                <a:schemeClr val="bg1"/>
              </a:solidFill>
            </a:endParaRPr>
          </a:p>
        </p:txBody>
      </p:sp>
      <p:cxnSp>
        <p:nvCxnSpPr>
          <p:cNvPr id="6" name="Straight Arrow Connector 5">
            <a:extLst>
              <a:ext uri="{FF2B5EF4-FFF2-40B4-BE49-F238E27FC236}">
                <a16:creationId xmlns:a16="http://schemas.microsoft.com/office/drawing/2014/main" id="{28386375-69FE-B3B3-4A43-D01909C4BF81}"/>
              </a:ext>
            </a:extLst>
          </p:cNvPr>
          <p:cNvCxnSpPr>
            <a:cxnSpLocks/>
          </p:cNvCxnSpPr>
          <p:nvPr/>
        </p:nvCxnSpPr>
        <p:spPr>
          <a:xfrm flipV="1">
            <a:off x="7894963" y="4945986"/>
            <a:ext cx="1018128" cy="1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DEF7F4F-B602-7DC4-9D1B-09A1619CCBD4}"/>
              </a:ext>
            </a:extLst>
          </p:cNvPr>
          <p:cNvCxnSpPr>
            <a:cxnSpLocks/>
          </p:cNvCxnSpPr>
          <p:nvPr/>
        </p:nvCxnSpPr>
        <p:spPr>
          <a:xfrm flipH="1">
            <a:off x="7894963" y="2650273"/>
            <a:ext cx="1496627" cy="1994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81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2C88-9CD2-4CCF-9BEF-E0AC35718817}"/>
              </a:ext>
            </a:extLst>
          </p:cNvPr>
          <p:cNvSpPr>
            <a:spLocks noGrp="1"/>
          </p:cNvSpPr>
          <p:nvPr>
            <p:ph type="title"/>
          </p:nvPr>
        </p:nvSpPr>
        <p:spPr>
          <a:xfrm>
            <a:off x="280047" y="2102256"/>
            <a:ext cx="3340607" cy="3107053"/>
          </a:xfrm>
        </p:spPr>
        <p:txBody>
          <a:bodyPr vert="horz" wrap="square" lIns="91440" tIns="45720" rIns="91440" bIns="45720" rtlCol="0" anchor="t">
            <a:normAutofit/>
          </a:bodyPr>
          <a:lstStyle/>
          <a:p>
            <a:pPr algn="r"/>
            <a:r>
              <a:rPr lang="en-US" sz="4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Data Dictionary </a:t>
            </a:r>
          </a:p>
        </p:txBody>
      </p:sp>
      <p:graphicFrame>
        <p:nvGraphicFramePr>
          <p:cNvPr id="4" name="Table 3">
            <a:extLst>
              <a:ext uri="{FF2B5EF4-FFF2-40B4-BE49-F238E27FC236}">
                <a16:creationId xmlns:a16="http://schemas.microsoft.com/office/drawing/2014/main" id="{C48ABC1F-6783-487B-9697-85592748E7C9}"/>
              </a:ext>
            </a:extLst>
          </p:cNvPr>
          <p:cNvGraphicFramePr>
            <a:graphicFrameLocks noGrp="1"/>
          </p:cNvGraphicFramePr>
          <p:nvPr>
            <p:extLst>
              <p:ext uri="{D42A27DB-BD31-4B8C-83A1-F6EECF244321}">
                <p14:modId xmlns:p14="http://schemas.microsoft.com/office/powerpoint/2010/main" val="2721665414"/>
              </p:ext>
            </p:extLst>
          </p:nvPr>
        </p:nvGraphicFramePr>
        <p:xfrm>
          <a:off x="4322618" y="643464"/>
          <a:ext cx="7102979" cy="5628146"/>
        </p:xfrm>
        <a:graphic>
          <a:graphicData uri="http://schemas.openxmlformats.org/drawingml/2006/table">
            <a:tbl>
              <a:tblPr firstRow="1" bandRow="1">
                <a:tableStyleId>{5C22544A-7EE6-4342-B048-85BDC9FD1C3A}</a:tableStyleId>
              </a:tblPr>
              <a:tblGrid>
                <a:gridCol w="699942">
                  <a:extLst>
                    <a:ext uri="{9D8B030D-6E8A-4147-A177-3AD203B41FA5}">
                      <a16:colId xmlns:a16="http://schemas.microsoft.com/office/drawing/2014/main" val="2148320567"/>
                    </a:ext>
                  </a:extLst>
                </a:gridCol>
                <a:gridCol w="2545189">
                  <a:extLst>
                    <a:ext uri="{9D8B030D-6E8A-4147-A177-3AD203B41FA5}">
                      <a16:colId xmlns:a16="http://schemas.microsoft.com/office/drawing/2014/main" val="3847202043"/>
                    </a:ext>
                  </a:extLst>
                </a:gridCol>
                <a:gridCol w="3857848">
                  <a:extLst>
                    <a:ext uri="{9D8B030D-6E8A-4147-A177-3AD203B41FA5}">
                      <a16:colId xmlns:a16="http://schemas.microsoft.com/office/drawing/2014/main" val="815670662"/>
                    </a:ext>
                  </a:extLst>
                </a:gridCol>
              </a:tblGrid>
              <a:tr h="254276">
                <a:tc>
                  <a:txBody>
                    <a:bodyPr/>
                    <a:lstStyle/>
                    <a:p>
                      <a:pPr marL="0" algn="ctr" rtl="0" eaLnBrk="1" latinLnBrk="0" hangingPunct="1">
                        <a:spcBef>
                          <a:spcPts val="0"/>
                        </a:spcBef>
                        <a:spcAft>
                          <a:spcPts val="0"/>
                        </a:spcAft>
                      </a:pPr>
                      <a:r>
                        <a:rPr lang="en-CA" sz="1400" kern="1200">
                          <a:effectLst/>
                        </a:rPr>
                        <a:t>No</a:t>
                      </a:r>
                      <a:endParaRPr lang="en-CA" sz="1400">
                        <a:effectLst/>
                      </a:endParaRPr>
                    </a:p>
                  </a:txBody>
                  <a:tcPr marL="0" marR="0" marT="0" marB="0" anchor="ctr"/>
                </a:tc>
                <a:tc>
                  <a:txBody>
                    <a:bodyPr/>
                    <a:lstStyle/>
                    <a:p>
                      <a:pPr marL="0" algn="l" rtl="0" eaLnBrk="1" latinLnBrk="0" hangingPunct="1">
                        <a:spcBef>
                          <a:spcPts val="0"/>
                        </a:spcBef>
                        <a:spcAft>
                          <a:spcPts val="0"/>
                        </a:spcAft>
                      </a:pPr>
                      <a:r>
                        <a:rPr lang="en-CA" sz="1400" kern="1200">
                          <a:effectLst/>
                        </a:rPr>
                        <a:t> Topic</a:t>
                      </a:r>
                      <a:endParaRPr lang="en-CA" sz="1400">
                        <a:effectLst/>
                      </a:endParaRPr>
                    </a:p>
                  </a:txBody>
                  <a:tcPr marL="0" marR="0" marT="0" marB="0" anchor="ctr"/>
                </a:tc>
                <a:tc>
                  <a:txBody>
                    <a:bodyPr/>
                    <a:lstStyle/>
                    <a:p>
                      <a:pPr marL="0" algn="l" rtl="0" eaLnBrk="1" latinLnBrk="0" hangingPunct="1">
                        <a:spcBef>
                          <a:spcPts val="0"/>
                        </a:spcBef>
                        <a:spcAft>
                          <a:spcPts val="0"/>
                        </a:spcAft>
                      </a:pPr>
                      <a:r>
                        <a:rPr lang="en-CA" sz="1400" kern="1200">
                          <a:effectLst/>
                        </a:rPr>
                        <a:t> Definition</a:t>
                      </a:r>
                      <a:endParaRPr lang="en-CA" sz="1400">
                        <a:effectLst/>
                      </a:endParaRPr>
                    </a:p>
                  </a:txBody>
                  <a:tcPr marL="0" marR="0" marT="0" marB="0" anchor="ctr"/>
                </a:tc>
                <a:extLst>
                  <a:ext uri="{0D108BD9-81ED-4DB2-BD59-A6C34878D82A}">
                    <a16:rowId xmlns:a16="http://schemas.microsoft.com/office/drawing/2014/main" val="3989939264"/>
                  </a:ext>
                </a:extLst>
              </a:tr>
              <a:tr h="468925">
                <a:tc>
                  <a:txBody>
                    <a:bodyPr/>
                    <a:lstStyle/>
                    <a:p>
                      <a:pPr marL="0" algn="ctr" rtl="0" eaLnBrk="1" latinLnBrk="0" hangingPunct="1">
                        <a:spcBef>
                          <a:spcPts val="0"/>
                        </a:spcBef>
                        <a:spcAft>
                          <a:spcPts val="0"/>
                        </a:spcAft>
                      </a:pPr>
                      <a:r>
                        <a:rPr lang="en-CA" sz="1400" kern="1200">
                          <a:effectLst/>
                        </a:rPr>
                        <a:t>1</a:t>
                      </a:r>
                      <a:endParaRPr lang="en-CA" sz="1400">
                        <a:effectLst/>
                      </a:endParaRPr>
                    </a:p>
                  </a:txBody>
                  <a:tcPr marL="0" marR="0" marT="0" marB="0" anchor="ctr"/>
                </a:tc>
                <a:tc>
                  <a:txBody>
                    <a:bodyPr/>
                    <a:lstStyle/>
                    <a:p>
                      <a:pPr marL="0" algn="l" rtl="0" eaLnBrk="1" latinLnBrk="0" hangingPunct="1">
                        <a:spcBef>
                          <a:spcPts val="0"/>
                        </a:spcBef>
                        <a:spcAft>
                          <a:spcPts val="0"/>
                        </a:spcAft>
                      </a:pPr>
                      <a:r>
                        <a:rPr lang="en-CA" sz="1400" dirty="0">
                          <a:effectLst/>
                        </a:rPr>
                        <a:t> Association Mining</a:t>
                      </a:r>
                    </a:p>
                  </a:txBody>
                  <a:tcPr marL="0" marR="0" marT="0" marB="0" anchor="ctr"/>
                </a:tc>
                <a:tc>
                  <a:txBody>
                    <a:bodyPr/>
                    <a:lstStyle/>
                    <a:p>
                      <a:pPr marL="0" algn="l" rtl="0" eaLnBrk="1" latinLnBrk="0" hangingPunct="1">
                        <a:spcBef>
                          <a:spcPts val="0"/>
                        </a:spcBef>
                        <a:spcAft>
                          <a:spcPts val="0"/>
                        </a:spcAft>
                      </a:pPr>
                      <a:r>
                        <a:rPr lang="en-US" sz="1400" dirty="0">
                          <a:effectLst/>
                        </a:rPr>
                        <a:t> </a:t>
                      </a:r>
                      <a:r>
                        <a:rPr lang="en-US" sz="1400" b="0" i="0" kern="1200" dirty="0">
                          <a:solidFill>
                            <a:schemeClr val="dk1"/>
                          </a:solidFill>
                          <a:effectLst/>
                          <a:latin typeface="+mn-lt"/>
                          <a:ea typeface="+mn-ea"/>
                          <a:cs typeface="+mn-cs"/>
                        </a:rPr>
                        <a:t>It finds interesting associations and relationships among large sets of data items</a:t>
                      </a:r>
                      <a:endParaRPr lang="en-CA" sz="1400" dirty="0">
                        <a:effectLst/>
                      </a:endParaRPr>
                    </a:p>
                  </a:txBody>
                  <a:tcPr marL="0" marR="0" marT="0" marB="0" anchor="ctr"/>
                </a:tc>
                <a:extLst>
                  <a:ext uri="{0D108BD9-81ED-4DB2-BD59-A6C34878D82A}">
                    <a16:rowId xmlns:a16="http://schemas.microsoft.com/office/drawing/2014/main" val="978992996"/>
                  </a:ext>
                </a:extLst>
              </a:tr>
              <a:tr h="468925">
                <a:tc>
                  <a:txBody>
                    <a:bodyPr/>
                    <a:lstStyle/>
                    <a:p>
                      <a:pPr marL="0" algn="ctr" rtl="0" eaLnBrk="1" latinLnBrk="0" hangingPunct="1">
                        <a:spcBef>
                          <a:spcPts val="0"/>
                        </a:spcBef>
                        <a:spcAft>
                          <a:spcPts val="0"/>
                        </a:spcAft>
                      </a:pPr>
                      <a:r>
                        <a:rPr lang="en-CA" sz="1400" kern="1200">
                          <a:effectLst/>
                        </a:rPr>
                        <a:t>2</a:t>
                      </a:r>
                      <a:endParaRPr lang="en-CA" sz="1400">
                        <a:effectLst/>
                      </a:endParaRPr>
                    </a:p>
                  </a:txBody>
                  <a:tcPr marL="0" marR="0" marT="0" marB="0" anchor="ctr"/>
                </a:tc>
                <a:tc>
                  <a:txBody>
                    <a:bodyPr/>
                    <a:lstStyle/>
                    <a:p>
                      <a:pPr marL="0" algn="l" rtl="0" eaLnBrk="1" latinLnBrk="0" hangingPunct="1">
                        <a:spcBef>
                          <a:spcPts val="0"/>
                        </a:spcBef>
                        <a:spcAft>
                          <a:spcPts val="0"/>
                        </a:spcAft>
                      </a:pPr>
                      <a:endParaRPr lang="en-CA" sz="1400" dirty="0">
                        <a:effectLst/>
                      </a:endParaRPr>
                    </a:p>
                    <a:p>
                      <a:pPr marL="0" algn="l" rtl="0" eaLnBrk="1" latinLnBrk="0" hangingPunct="1">
                        <a:spcBef>
                          <a:spcPts val="0"/>
                        </a:spcBef>
                        <a:spcAft>
                          <a:spcPts val="0"/>
                        </a:spcAft>
                      </a:pPr>
                      <a:r>
                        <a:rPr lang="en-CA" sz="1400" dirty="0">
                          <a:effectLst/>
                        </a:rPr>
                        <a:t> Profit Margin</a:t>
                      </a:r>
                    </a:p>
                  </a:txBody>
                  <a:tcPr marL="0" marR="0" marT="0" marB="0" anchor="ctr"/>
                </a:tc>
                <a:tc>
                  <a:txBody>
                    <a:bodyPr/>
                    <a:lstStyle/>
                    <a:p>
                      <a:pPr marL="0" algn="l" rtl="0" eaLnBrk="1" latinLnBrk="0" hangingPunct="1">
                        <a:spcBef>
                          <a:spcPts val="0"/>
                        </a:spcBef>
                        <a:spcAft>
                          <a:spcPts val="0"/>
                        </a:spcAft>
                      </a:pPr>
                      <a:r>
                        <a:rPr lang="en-US" sz="1400" dirty="0">
                          <a:effectLst/>
                        </a:rPr>
                        <a:t>The amount by which revenue from sales exceeds cost of a business. It is calculated by finding the profit as a percentage of the revenue.</a:t>
                      </a:r>
                      <a:endParaRPr lang="en-CA" sz="1400" dirty="0">
                        <a:effectLst/>
                      </a:endParaRPr>
                    </a:p>
                  </a:txBody>
                  <a:tcPr marL="0" marR="0" marT="0" marB="0" anchor="ctr"/>
                </a:tc>
                <a:extLst>
                  <a:ext uri="{0D108BD9-81ED-4DB2-BD59-A6C34878D82A}">
                    <a16:rowId xmlns:a16="http://schemas.microsoft.com/office/drawing/2014/main" val="2272367187"/>
                  </a:ext>
                </a:extLst>
              </a:tr>
              <a:tr h="468925">
                <a:tc>
                  <a:txBody>
                    <a:bodyPr/>
                    <a:lstStyle/>
                    <a:p>
                      <a:pPr marL="0" algn="ctr" rtl="0" eaLnBrk="1" latinLnBrk="0" hangingPunct="1">
                        <a:spcBef>
                          <a:spcPts val="0"/>
                        </a:spcBef>
                        <a:spcAft>
                          <a:spcPts val="0"/>
                        </a:spcAft>
                      </a:pPr>
                      <a:r>
                        <a:rPr lang="en-CA" sz="1400" kern="1200">
                          <a:effectLst/>
                        </a:rPr>
                        <a:t>3</a:t>
                      </a:r>
                      <a:endParaRPr lang="en-CA" sz="1400">
                        <a:effectLst/>
                      </a:endParaRPr>
                    </a:p>
                  </a:txBody>
                  <a:tcPr marL="0" marR="0" marT="0" marB="0" anchor="ctr"/>
                </a:tc>
                <a:tc>
                  <a:txBody>
                    <a:bodyPr/>
                    <a:lstStyle/>
                    <a:p>
                      <a:pPr marL="0" algn="l" rtl="0" eaLnBrk="1" latinLnBrk="0" hangingPunct="1">
                        <a:spcBef>
                          <a:spcPts val="0"/>
                        </a:spcBef>
                        <a:spcAft>
                          <a:spcPts val="0"/>
                        </a:spcAft>
                      </a:pPr>
                      <a:endParaRPr lang="en-CA" sz="1400" dirty="0">
                        <a:effectLst/>
                      </a:endParaRPr>
                    </a:p>
                    <a:p>
                      <a:pPr marL="0" algn="l" rtl="0" eaLnBrk="1" latinLnBrk="0" hangingPunct="1">
                        <a:spcBef>
                          <a:spcPts val="0"/>
                        </a:spcBef>
                        <a:spcAft>
                          <a:spcPts val="0"/>
                        </a:spcAft>
                      </a:pPr>
                      <a:r>
                        <a:rPr lang="en-CA" sz="1400" dirty="0">
                          <a:effectLst/>
                        </a:rPr>
                        <a:t> Segments</a:t>
                      </a:r>
                    </a:p>
                  </a:txBody>
                  <a:tcPr marL="0" marR="0" marT="0" marB="0" anchor="ctr"/>
                </a:tc>
                <a:tc>
                  <a:txBody>
                    <a:bodyPr/>
                    <a:lstStyle/>
                    <a:p>
                      <a:pPr marL="0" algn="l" rtl="0" eaLnBrk="1" latinLnBrk="0" hangingPunct="1">
                        <a:spcBef>
                          <a:spcPts val="0"/>
                        </a:spcBef>
                        <a:spcAft>
                          <a:spcPts val="0"/>
                        </a:spcAft>
                      </a:pPr>
                      <a:r>
                        <a:rPr lang="en-US" sz="1400" dirty="0">
                          <a:effectLst/>
                        </a:rPr>
                        <a:t> Operating business areas</a:t>
                      </a:r>
                      <a:endParaRPr lang="en-CA" sz="1400" dirty="0">
                        <a:effectLst/>
                      </a:endParaRPr>
                    </a:p>
                  </a:txBody>
                  <a:tcPr marL="0" marR="0" marT="0" marB="0" anchor="ctr"/>
                </a:tc>
                <a:extLst>
                  <a:ext uri="{0D108BD9-81ED-4DB2-BD59-A6C34878D82A}">
                    <a16:rowId xmlns:a16="http://schemas.microsoft.com/office/drawing/2014/main" val="1625055851"/>
                  </a:ext>
                </a:extLst>
              </a:tr>
              <a:tr h="468925">
                <a:tc>
                  <a:txBody>
                    <a:bodyPr/>
                    <a:lstStyle/>
                    <a:p>
                      <a:pPr marL="0" algn="ctr" rtl="0" eaLnBrk="1" latinLnBrk="0" hangingPunct="1">
                        <a:spcBef>
                          <a:spcPts val="0"/>
                        </a:spcBef>
                        <a:spcAft>
                          <a:spcPts val="0"/>
                        </a:spcAft>
                      </a:pPr>
                      <a:r>
                        <a:rPr lang="en-CA" sz="1400" kern="1200">
                          <a:effectLst/>
                        </a:rPr>
                        <a:t>4</a:t>
                      </a:r>
                      <a:endParaRPr lang="en-CA" sz="1400">
                        <a:effectLst/>
                      </a:endParaRPr>
                    </a:p>
                  </a:txBody>
                  <a:tcPr marL="0" marR="0" marT="0" marB="0" anchor="ctr"/>
                </a:tc>
                <a:tc>
                  <a:txBody>
                    <a:bodyPr/>
                    <a:lstStyle/>
                    <a:p>
                      <a:pPr marL="0" algn="l" rtl="0" eaLnBrk="1" latinLnBrk="0" hangingPunct="1">
                        <a:spcBef>
                          <a:spcPts val="0"/>
                        </a:spcBef>
                        <a:spcAft>
                          <a:spcPts val="0"/>
                        </a:spcAft>
                      </a:pPr>
                      <a:r>
                        <a:rPr lang="en-CA" sz="1400" dirty="0">
                          <a:effectLst/>
                        </a:rPr>
                        <a:t> Discount </a:t>
                      </a:r>
                    </a:p>
                  </a:txBody>
                  <a:tcPr marL="0" marR="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Percentage or dollar value of price reduction on saleable items.</a:t>
                      </a:r>
                      <a:endParaRPr lang="en-CA" sz="1400" dirty="0">
                        <a:effectLst/>
                      </a:endParaRPr>
                    </a:p>
                    <a:p>
                      <a:pPr marL="0" algn="l" rtl="0" eaLnBrk="1" latinLnBrk="0" hangingPunct="1">
                        <a:spcBef>
                          <a:spcPts val="0"/>
                        </a:spcBef>
                        <a:spcAft>
                          <a:spcPts val="0"/>
                        </a:spcAft>
                      </a:pPr>
                      <a:endParaRPr lang="en-CA" sz="1400" dirty="0">
                        <a:effectLst/>
                      </a:endParaRPr>
                    </a:p>
                  </a:txBody>
                  <a:tcPr marL="0" marR="0" marT="0" marB="0" anchor="ctr"/>
                </a:tc>
                <a:extLst>
                  <a:ext uri="{0D108BD9-81ED-4DB2-BD59-A6C34878D82A}">
                    <a16:rowId xmlns:a16="http://schemas.microsoft.com/office/drawing/2014/main" val="1588583438"/>
                  </a:ext>
                </a:extLst>
              </a:tr>
              <a:tr h="468925">
                <a:tc>
                  <a:txBody>
                    <a:bodyPr/>
                    <a:lstStyle/>
                    <a:p>
                      <a:pPr marL="0" algn="ctr" rtl="0" eaLnBrk="1" latinLnBrk="0" hangingPunct="1">
                        <a:spcBef>
                          <a:spcPts val="0"/>
                        </a:spcBef>
                        <a:spcAft>
                          <a:spcPts val="0"/>
                        </a:spcAft>
                      </a:pPr>
                      <a:r>
                        <a:rPr lang="en-CA" sz="1400" kern="1200">
                          <a:effectLst/>
                        </a:rPr>
                        <a:t>5</a:t>
                      </a:r>
                      <a:endParaRPr lang="en-CA" sz="1400">
                        <a:effectLst/>
                      </a:endParaRPr>
                    </a:p>
                  </a:txBody>
                  <a:tcPr marL="0" marR="0" marT="0" marB="0" anchor="ctr"/>
                </a:tc>
                <a:tc>
                  <a:txBody>
                    <a:bodyPr/>
                    <a:lstStyle/>
                    <a:p>
                      <a:pPr marL="0" algn="l" rtl="0" eaLnBrk="1" latinLnBrk="0" hangingPunct="1">
                        <a:spcBef>
                          <a:spcPts val="0"/>
                        </a:spcBef>
                        <a:spcAft>
                          <a:spcPts val="0"/>
                        </a:spcAft>
                      </a:pPr>
                      <a:endParaRPr lang="en-CA" sz="1400" dirty="0">
                        <a:effectLst/>
                      </a:endParaRPr>
                    </a:p>
                    <a:p>
                      <a:pPr marL="0" algn="l" rtl="0" eaLnBrk="1" latinLnBrk="0" hangingPunct="1">
                        <a:spcBef>
                          <a:spcPts val="0"/>
                        </a:spcBef>
                        <a:spcAft>
                          <a:spcPts val="0"/>
                        </a:spcAft>
                      </a:pPr>
                      <a:r>
                        <a:rPr lang="en-CA" sz="1400" dirty="0">
                          <a:effectLst/>
                        </a:rPr>
                        <a:t> Profit Optimisation</a:t>
                      </a:r>
                    </a:p>
                  </a:txBody>
                  <a:tcPr marL="0" marR="0" marT="0" marB="0" anchor="ctr"/>
                </a:tc>
                <a:tc>
                  <a:txBody>
                    <a:bodyPr/>
                    <a:lstStyle/>
                    <a:p>
                      <a:pPr marL="0" algn="l" rtl="0" eaLnBrk="1" latinLnBrk="0" hangingPunct="1">
                        <a:spcBef>
                          <a:spcPts val="0"/>
                        </a:spcBef>
                        <a:spcAft>
                          <a:spcPts val="0"/>
                        </a:spcAft>
                      </a:pPr>
                      <a:r>
                        <a:rPr lang="en-US" sz="1400" dirty="0">
                          <a:effectLst/>
                        </a:rPr>
                        <a:t>Is a process that incorporates revenue and total costs into analysis to better understand the margins of business at highly detailed levels.</a:t>
                      </a:r>
                      <a:endParaRPr lang="en-CA" sz="1400" dirty="0">
                        <a:effectLst/>
                      </a:endParaRPr>
                    </a:p>
                  </a:txBody>
                  <a:tcPr marL="0" marR="0" marT="0" marB="0" anchor="ctr"/>
                </a:tc>
                <a:extLst>
                  <a:ext uri="{0D108BD9-81ED-4DB2-BD59-A6C34878D82A}">
                    <a16:rowId xmlns:a16="http://schemas.microsoft.com/office/drawing/2014/main" val="2567673622"/>
                  </a:ext>
                </a:extLst>
              </a:tr>
              <a:tr h="468925">
                <a:tc>
                  <a:txBody>
                    <a:bodyPr/>
                    <a:lstStyle/>
                    <a:p>
                      <a:pPr marL="0" algn="ctr" rtl="0" eaLnBrk="1" latinLnBrk="0" hangingPunct="1">
                        <a:spcBef>
                          <a:spcPts val="0"/>
                        </a:spcBef>
                        <a:spcAft>
                          <a:spcPts val="0"/>
                        </a:spcAft>
                      </a:pPr>
                      <a:r>
                        <a:rPr lang="en-CA" sz="1400" kern="1200">
                          <a:effectLst/>
                        </a:rPr>
                        <a:t>6</a:t>
                      </a:r>
                      <a:endParaRPr lang="en-CA" sz="1400">
                        <a:effectLst/>
                      </a:endParaRPr>
                    </a:p>
                  </a:txBody>
                  <a:tcPr marL="0" marR="0" marT="0" marB="0" anchor="ctr"/>
                </a:tc>
                <a:tc>
                  <a:txBody>
                    <a:bodyPr/>
                    <a:lstStyle/>
                    <a:p>
                      <a:pPr marL="0" algn="l" rtl="0" eaLnBrk="1" latinLnBrk="0" hangingPunct="1">
                        <a:spcBef>
                          <a:spcPts val="0"/>
                        </a:spcBef>
                        <a:spcAft>
                          <a:spcPts val="0"/>
                        </a:spcAft>
                      </a:pPr>
                      <a:r>
                        <a:rPr lang="en-CA" sz="1400" dirty="0">
                          <a:effectLst/>
                        </a:rPr>
                        <a:t>Sales Performance</a:t>
                      </a:r>
                    </a:p>
                    <a:p>
                      <a:pPr marL="0" algn="l" rtl="0" eaLnBrk="1" latinLnBrk="0" hangingPunct="1">
                        <a:spcBef>
                          <a:spcPts val="0"/>
                        </a:spcBef>
                        <a:spcAft>
                          <a:spcPts val="0"/>
                        </a:spcAft>
                      </a:pPr>
                      <a:r>
                        <a:rPr lang="en-CA" sz="1400" dirty="0">
                          <a:effectLst/>
                        </a:rPr>
                        <a:t> </a:t>
                      </a:r>
                    </a:p>
                  </a:txBody>
                  <a:tcPr marL="0" marR="0" marT="0" marB="0" anchor="ctr"/>
                </a:tc>
                <a:tc>
                  <a:txBody>
                    <a:bodyPr/>
                    <a:lstStyle/>
                    <a:p>
                      <a:pPr marL="0" algn="l" rtl="0" eaLnBrk="1" latinLnBrk="0" hangingPunct="1">
                        <a:spcBef>
                          <a:spcPts val="0"/>
                        </a:spcBef>
                        <a:spcAft>
                          <a:spcPts val="0"/>
                        </a:spcAft>
                      </a:pPr>
                      <a:r>
                        <a:rPr lang="en-US" sz="1400" dirty="0">
                          <a:effectLst/>
                        </a:rPr>
                        <a:t>It can be measured by common metrics such as sales revenue, customer acquisition and retention rate over a period.</a:t>
                      </a:r>
                      <a:endParaRPr lang="en-CA" sz="1400" dirty="0">
                        <a:effectLst/>
                      </a:endParaRPr>
                    </a:p>
                  </a:txBody>
                  <a:tcPr marL="0" marR="0" marT="0" marB="0" anchor="ctr"/>
                </a:tc>
                <a:extLst>
                  <a:ext uri="{0D108BD9-81ED-4DB2-BD59-A6C34878D82A}">
                    <a16:rowId xmlns:a16="http://schemas.microsoft.com/office/drawing/2014/main" val="784657479"/>
                  </a:ext>
                </a:extLst>
              </a:tr>
              <a:tr h="468925">
                <a:tc>
                  <a:txBody>
                    <a:bodyPr/>
                    <a:lstStyle/>
                    <a:p>
                      <a:pPr marL="0" algn="ctr" rtl="0" eaLnBrk="1" latinLnBrk="0" hangingPunct="1">
                        <a:spcBef>
                          <a:spcPts val="0"/>
                        </a:spcBef>
                        <a:spcAft>
                          <a:spcPts val="0"/>
                        </a:spcAft>
                      </a:pPr>
                      <a:r>
                        <a:rPr lang="en-CA" sz="1400" kern="1200">
                          <a:effectLst/>
                        </a:rPr>
                        <a:t>7</a:t>
                      </a:r>
                      <a:endParaRPr lang="en-CA" sz="1400">
                        <a:effectLst/>
                      </a:endParaRPr>
                    </a:p>
                  </a:txBody>
                  <a:tcPr marL="0" marR="0" marT="0" marB="0" anchor="ctr"/>
                </a:tc>
                <a:tc>
                  <a:txBody>
                    <a:bodyPr/>
                    <a:lstStyle/>
                    <a:p>
                      <a:pPr marL="0" algn="l" rtl="0" eaLnBrk="1" latinLnBrk="0" hangingPunct="1">
                        <a:spcBef>
                          <a:spcPts val="0"/>
                        </a:spcBef>
                        <a:spcAft>
                          <a:spcPts val="0"/>
                        </a:spcAft>
                      </a:pPr>
                      <a:r>
                        <a:rPr lang="en-CA" sz="1400" dirty="0">
                          <a:effectLst/>
                        </a:rPr>
                        <a:t>Linear Regression</a:t>
                      </a:r>
                    </a:p>
                    <a:p>
                      <a:pPr marL="0" algn="l" rtl="0" eaLnBrk="1" latinLnBrk="0" hangingPunct="1">
                        <a:spcBef>
                          <a:spcPts val="0"/>
                        </a:spcBef>
                        <a:spcAft>
                          <a:spcPts val="0"/>
                        </a:spcAft>
                      </a:pPr>
                      <a:r>
                        <a:rPr lang="en-CA" sz="1400" dirty="0">
                          <a:effectLst/>
                        </a:rPr>
                        <a:t> </a:t>
                      </a:r>
                    </a:p>
                  </a:txBody>
                  <a:tcPr marL="0" marR="0" marT="0" marB="0" anchor="ctr"/>
                </a:tc>
                <a:tc>
                  <a:txBody>
                    <a:bodyPr/>
                    <a:lstStyle/>
                    <a:p>
                      <a:pPr marL="0" algn="l" rtl="0" eaLnBrk="1" latinLnBrk="0" hangingPunct="1">
                        <a:spcBef>
                          <a:spcPts val="0"/>
                        </a:spcBef>
                        <a:spcAft>
                          <a:spcPts val="0"/>
                        </a:spcAft>
                      </a:pPr>
                      <a:r>
                        <a:rPr lang="en-US" sz="1400" b="0" i="0" kern="1200" dirty="0">
                          <a:solidFill>
                            <a:schemeClr val="dk1"/>
                          </a:solidFill>
                          <a:effectLst/>
                          <a:latin typeface="+mn-lt"/>
                          <a:ea typeface="+mn-ea"/>
                          <a:cs typeface="+mn-cs"/>
                        </a:rPr>
                        <a:t>Is used to predict the  value of a variable based on the value of another variable</a:t>
                      </a:r>
                      <a:r>
                        <a:rPr lang="en-US" sz="1400" b="0" i="0" kern="1200" dirty="0">
                          <a:solidFill>
                            <a:schemeClr val="dk1"/>
                          </a:solidFill>
                          <a:effectLst/>
                          <a:latin typeface="Corbel" panose="020B0503020204020204" pitchFamily="34" charset="0"/>
                          <a:ea typeface="+mn-ea"/>
                          <a:cs typeface="+mn-cs"/>
                        </a:rPr>
                        <a:t>.</a:t>
                      </a:r>
                      <a:endParaRPr lang="en-CA" sz="1400" dirty="0">
                        <a:effectLst/>
                        <a:latin typeface="Corbel" panose="020B0503020204020204" pitchFamily="34" charset="0"/>
                      </a:endParaRPr>
                    </a:p>
                  </a:txBody>
                  <a:tcPr marL="0" marR="0" marT="0" marB="0" anchor="ctr"/>
                </a:tc>
                <a:extLst>
                  <a:ext uri="{0D108BD9-81ED-4DB2-BD59-A6C34878D82A}">
                    <a16:rowId xmlns:a16="http://schemas.microsoft.com/office/drawing/2014/main" val="2744134002"/>
                  </a:ext>
                </a:extLst>
              </a:tr>
              <a:tr h="468925">
                <a:tc>
                  <a:txBody>
                    <a:bodyPr/>
                    <a:lstStyle/>
                    <a:p>
                      <a:pPr marL="0" algn="ctr" rtl="0" eaLnBrk="1" latinLnBrk="0" hangingPunct="1">
                        <a:spcBef>
                          <a:spcPts val="0"/>
                        </a:spcBef>
                        <a:spcAft>
                          <a:spcPts val="0"/>
                        </a:spcAft>
                      </a:pPr>
                      <a:r>
                        <a:rPr lang="en-CA" sz="1400" kern="1200">
                          <a:effectLst/>
                        </a:rPr>
                        <a:t>8</a:t>
                      </a:r>
                      <a:endParaRPr lang="en-CA" sz="1400">
                        <a:effectLst/>
                      </a:endParaRPr>
                    </a:p>
                  </a:txBody>
                  <a:tcPr marL="0" marR="0" marT="0" marB="0" anchor="ctr"/>
                </a:tc>
                <a:tc>
                  <a:txBody>
                    <a:bodyPr/>
                    <a:lstStyle/>
                    <a:p>
                      <a:pPr marL="0" algn="l" rtl="0" eaLnBrk="1" latinLnBrk="0" hangingPunct="1">
                        <a:spcBef>
                          <a:spcPts val="0"/>
                        </a:spcBef>
                        <a:spcAft>
                          <a:spcPts val="0"/>
                        </a:spcAft>
                      </a:pPr>
                      <a:r>
                        <a:rPr lang="en-CA" sz="1400" dirty="0">
                          <a:effectLst/>
                        </a:rPr>
                        <a:t>Forecast</a:t>
                      </a:r>
                    </a:p>
                    <a:p>
                      <a:pPr marL="0" algn="l" rtl="0" eaLnBrk="1" latinLnBrk="0" hangingPunct="1">
                        <a:spcBef>
                          <a:spcPts val="0"/>
                        </a:spcBef>
                        <a:spcAft>
                          <a:spcPts val="0"/>
                        </a:spcAft>
                      </a:pPr>
                      <a:r>
                        <a:rPr lang="en-CA" sz="1400" dirty="0">
                          <a:effectLst/>
                        </a:rPr>
                        <a:t> </a:t>
                      </a:r>
                    </a:p>
                  </a:txBody>
                  <a:tcPr marL="0" marR="0" marT="0" marB="0" anchor="ctr"/>
                </a:tc>
                <a:tc>
                  <a:txBody>
                    <a:bodyPr/>
                    <a:lstStyle/>
                    <a:p>
                      <a:pPr marL="0" algn="l" rtl="0" eaLnBrk="1" latinLnBrk="0" hangingPunct="1">
                        <a:spcBef>
                          <a:spcPts val="0"/>
                        </a:spcBef>
                        <a:spcAft>
                          <a:spcPts val="0"/>
                        </a:spcAft>
                      </a:pPr>
                      <a:r>
                        <a:rPr lang="en-US" sz="1400" dirty="0">
                          <a:effectLst/>
                        </a:rPr>
                        <a:t> Sales prediction of the business over a certain time period.</a:t>
                      </a:r>
                      <a:endParaRPr lang="en-CA" sz="1400" dirty="0">
                        <a:effectLst/>
                      </a:endParaRPr>
                    </a:p>
                  </a:txBody>
                  <a:tcPr marL="0" marR="0" marT="0" marB="0" anchor="ctr"/>
                </a:tc>
                <a:extLst>
                  <a:ext uri="{0D108BD9-81ED-4DB2-BD59-A6C34878D82A}">
                    <a16:rowId xmlns:a16="http://schemas.microsoft.com/office/drawing/2014/main" val="1672253663"/>
                  </a:ext>
                </a:extLst>
              </a:tr>
              <a:tr h="468925">
                <a:tc>
                  <a:txBody>
                    <a:bodyPr/>
                    <a:lstStyle/>
                    <a:p>
                      <a:pPr marL="0" algn="ctr" rtl="0" eaLnBrk="1" latinLnBrk="0" hangingPunct="1">
                        <a:spcBef>
                          <a:spcPts val="0"/>
                        </a:spcBef>
                        <a:spcAft>
                          <a:spcPts val="0"/>
                        </a:spcAft>
                      </a:pPr>
                      <a:endParaRPr lang="en-CA" sz="1400" dirty="0">
                        <a:effectLst/>
                      </a:endParaRPr>
                    </a:p>
                  </a:txBody>
                  <a:tcPr marL="0" marR="0" marT="0" marB="0" anchor="ctr"/>
                </a:tc>
                <a:tc>
                  <a:txBody>
                    <a:bodyPr/>
                    <a:lstStyle/>
                    <a:p>
                      <a:pPr marL="0" algn="l" rtl="0" eaLnBrk="1" latinLnBrk="0" hangingPunct="1">
                        <a:spcBef>
                          <a:spcPts val="0"/>
                        </a:spcBef>
                        <a:spcAft>
                          <a:spcPts val="0"/>
                        </a:spcAft>
                      </a:pPr>
                      <a:endParaRPr lang="en-CA" sz="1400" dirty="0">
                        <a:effectLst/>
                      </a:endParaRPr>
                    </a:p>
                    <a:p>
                      <a:pPr marL="0" algn="l" rtl="0" eaLnBrk="1" latinLnBrk="0" hangingPunct="1">
                        <a:spcBef>
                          <a:spcPts val="0"/>
                        </a:spcBef>
                        <a:spcAft>
                          <a:spcPts val="0"/>
                        </a:spcAft>
                      </a:pPr>
                      <a:r>
                        <a:rPr lang="en-CA" sz="1400" dirty="0">
                          <a:effectLst/>
                        </a:rPr>
                        <a:t> </a:t>
                      </a:r>
                    </a:p>
                  </a:txBody>
                  <a:tcPr marL="0" marR="0" marT="0" marB="0" anchor="ctr"/>
                </a:tc>
                <a:tc>
                  <a:txBody>
                    <a:bodyPr/>
                    <a:lstStyle/>
                    <a:p>
                      <a:pPr marL="0" algn="l" rtl="0" eaLnBrk="1" latinLnBrk="0" hangingPunct="1">
                        <a:spcBef>
                          <a:spcPts val="0"/>
                        </a:spcBef>
                        <a:spcAft>
                          <a:spcPts val="0"/>
                        </a:spcAft>
                      </a:pPr>
                      <a:endParaRPr lang="en-CA" sz="1400" dirty="0">
                        <a:effectLst/>
                      </a:endParaRPr>
                    </a:p>
                  </a:txBody>
                  <a:tcPr marL="0" marR="0" marT="0" marB="0" anchor="ctr"/>
                </a:tc>
                <a:extLst>
                  <a:ext uri="{0D108BD9-81ED-4DB2-BD59-A6C34878D82A}">
                    <a16:rowId xmlns:a16="http://schemas.microsoft.com/office/drawing/2014/main" val="3054637968"/>
                  </a:ext>
                </a:extLst>
              </a:tr>
              <a:tr h="468925">
                <a:tc>
                  <a:txBody>
                    <a:bodyPr/>
                    <a:lstStyle/>
                    <a:p>
                      <a:pPr marL="0" algn="ctr" rtl="0" eaLnBrk="1" latinLnBrk="0" hangingPunct="1">
                        <a:spcBef>
                          <a:spcPts val="0"/>
                        </a:spcBef>
                        <a:spcAft>
                          <a:spcPts val="0"/>
                        </a:spcAft>
                      </a:pPr>
                      <a:endParaRPr lang="en-CA" sz="1400" dirty="0">
                        <a:effectLst/>
                      </a:endParaRPr>
                    </a:p>
                  </a:txBody>
                  <a:tcPr marL="0" marR="0" marT="0" marB="0" anchor="ctr"/>
                </a:tc>
                <a:tc>
                  <a:txBody>
                    <a:bodyPr/>
                    <a:lstStyle/>
                    <a:p>
                      <a:pPr marL="0" algn="l" rtl="0" eaLnBrk="1" latinLnBrk="0" hangingPunct="1">
                        <a:spcBef>
                          <a:spcPts val="0"/>
                        </a:spcBef>
                        <a:spcAft>
                          <a:spcPts val="0"/>
                        </a:spcAft>
                      </a:pPr>
                      <a:endParaRPr lang="en-CA" sz="1400" dirty="0">
                        <a:effectLst/>
                      </a:endParaRPr>
                    </a:p>
                    <a:p>
                      <a:pPr marL="0" algn="l" rtl="0" eaLnBrk="1" latinLnBrk="0" hangingPunct="1">
                        <a:spcBef>
                          <a:spcPts val="0"/>
                        </a:spcBef>
                        <a:spcAft>
                          <a:spcPts val="0"/>
                        </a:spcAft>
                      </a:pPr>
                      <a:r>
                        <a:rPr lang="en-CA" sz="1400" dirty="0">
                          <a:effectLst/>
                        </a:rPr>
                        <a:t> </a:t>
                      </a:r>
                    </a:p>
                  </a:txBody>
                  <a:tcPr marL="0" marR="0" marT="0" marB="0" anchor="ctr"/>
                </a:tc>
                <a:tc>
                  <a:txBody>
                    <a:bodyPr/>
                    <a:lstStyle/>
                    <a:p>
                      <a:pPr marL="0" algn="l" rtl="0" eaLnBrk="1" latinLnBrk="0" hangingPunct="1">
                        <a:spcBef>
                          <a:spcPts val="0"/>
                        </a:spcBef>
                        <a:spcAft>
                          <a:spcPts val="0"/>
                        </a:spcAft>
                      </a:pPr>
                      <a:endParaRPr lang="en-CA" sz="1400" dirty="0">
                        <a:effectLst/>
                      </a:endParaRPr>
                    </a:p>
                  </a:txBody>
                  <a:tcPr marL="0" marR="0" marT="0" marB="0" anchor="ctr"/>
                </a:tc>
                <a:extLst>
                  <a:ext uri="{0D108BD9-81ED-4DB2-BD59-A6C34878D82A}">
                    <a16:rowId xmlns:a16="http://schemas.microsoft.com/office/drawing/2014/main" val="3956905918"/>
                  </a:ext>
                </a:extLst>
              </a:tr>
            </a:tbl>
          </a:graphicData>
        </a:graphic>
      </p:graphicFrame>
    </p:spTree>
    <p:extLst>
      <p:ext uri="{BB962C8B-B14F-4D97-AF65-F5344CB8AC3E}">
        <p14:creationId xmlns:p14="http://schemas.microsoft.com/office/powerpoint/2010/main" val="774261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6130003-5222-4875-8738-1217755C7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DAC8B-42D9-7E28-94B4-69CCA2ADF1F1}"/>
              </a:ext>
            </a:extLst>
          </p:cNvPr>
          <p:cNvSpPr>
            <a:spLocks noGrp="1"/>
          </p:cNvSpPr>
          <p:nvPr>
            <p:ph type="title"/>
          </p:nvPr>
        </p:nvSpPr>
        <p:spPr>
          <a:xfrm>
            <a:off x="838200" y="365125"/>
            <a:ext cx="10515600" cy="1325563"/>
          </a:xfrm>
        </p:spPr>
        <p:txBody>
          <a:bodyPr>
            <a:normAutofit/>
          </a:bodyPr>
          <a:lstStyle/>
          <a:p>
            <a:r>
              <a:rPr lang="en-CA">
                <a:gradFill flip="none" rotWithShape="1">
                  <a:gsLst>
                    <a:gs pos="28000">
                      <a:srgbClr val="EDEDED"/>
                    </a:gs>
                    <a:gs pos="0">
                      <a:srgbClr val="BFBFBF"/>
                    </a:gs>
                    <a:gs pos="100000">
                      <a:srgbClr val="FFFFFF"/>
                    </a:gs>
                  </a:gsLst>
                  <a:lin ang="4800000" scaled="0"/>
                  <a:tileRect/>
                </a:gradFill>
              </a:rPr>
              <a:t>Introduction</a:t>
            </a:r>
          </a:p>
        </p:txBody>
      </p:sp>
      <p:sp>
        <p:nvSpPr>
          <p:cNvPr id="1033" name="Rounded Rectangle 17">
            <a:extLst>
              <a:ext uri="{FF2B5EF4-FFF2-40B4-BE49-F238E27FC236}">
                <a16:creationId xmlns:a16="http://schemas.microsoft.com/office/drawing/2014/main" id="{3E388DCC-9257-412E-811D-30F74D4CB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3B55DE-9389-2F57-A554-C54AC769491C}"/>
              </a:ext>
            </a:extLst>
          </p:cNvPr>
          <p:cNvSpPr>
            <a:spLocks noGrp="1"/>
          </p:cNvSpPr>
          <p:nvPr>
            <p:ph idx="1"/>
          </p:nvPr>
        </p:nvSpPr>
        <p:spPr>
          <a:xfrm>
            <a:off x="6096000" y="1948069"/>
            <a:ext cx="5257799" cy="4228893"/>
          </a:xfrm>
        </p:spPr>
        <p:txBody>
          <a:bodyPr>
            <a:normAutofit/>
          </a:bodyPr>
          <a:lstStyle/>
          <a:p>
            <a:pPr marL="0" indent="0">
              <a:buNone/>
            </a:pPr>
            <a:r>
              <a:rPr lang="en-CA" sz="2200" dirty="0">
                <a:gradFill>
                  <a:gsLst>
                    <a:gs pos="34000">
                      <a:srgbClr val="EDEDED"/>
                    </a:gs>
                    <a:gs pos="0">
                      <a:srgbClr val="BFBFBF"/>
                    </a:gs>
                    <a:gs pos="100000">
                      <a:srgbClr val="FFFFFF"/>
                    </a:gs>
                  </a:gsLst>
                  <a:lin ang="4800000" scaled="0"/>
                </a:gradFill>
              </a:rPr>
              <a:t>Superstore is a online retail chain store business located in Canada. The company sells Furniture, Office supplies and Technology products and their customers are the general Consumer, Corporate and Homes offices. In this case study, we have an exploratory data set that contains sales, profits, geographical information, customer details, shipping costs and product details. Our task is to analyse the sales data in order to identify opportunities for maximizing profit and also to review loss making areas where improvements can be made.</a:t>
            </a:r>
          </a:p>
        </p:txBody>
      </p:sp>
      <p:pic>
        <p:nvPicPr>
          <p:cNvPr id="1028" name="Picture 4" descr="Even beyond expanded reality, we're going to see a frequently confusing mix  of digital/virtual and truth in the coming year, particularly in retail via  the spatial web.">
            <a:extLst>
              <a:ext uri="{FF2B5EF4-FFF2-40B4-BE49-F238E27FC236}">
                <a16:creationId xmlns:a16="http://schemas.microsoft.com/office/drawing/2014/main" id="{0FE64683-46B1-76B7-BDD7-C39BEBEE7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64" y="1829876"/>
            <a:ext cx="5205072" cy="434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6778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9622-99BA-FAA7-BA5F-6EE6E7E2BCE4}"/>
              </a:ext>
            </a:extLst>
          </p:cNvPr>
          <p:cNvSpPr>
            <a:spLocks noGrp="1"/>
          </p:cNvSpPr>
          <p:nvPr>
            <p:ph type="title"/>
          </p:nvPr>
        </p:nvSpPr>
        <p:spPr>
          <a:xfrm>
            <a:off x="667820" y="139337"/>
            <a:ext cx="10654301" cy="1073012"/>
          </a:xfrm>
        </p:spPr>
        <p:txBody>
          <a:bodyPr vert="horz" lIns="91440" tIns="45720" rIns="91440" bIns="45720" rtlCol="0" anchor="ctr">
            <a:normAutofit fontScale="90000"/>
          </a:bodyPr>
          <a:lstStyle/>
          <a:p>
            <a:br>
              <a:rPr lang="en-US" sz="1400" dirty="0"/>
            </a:br>
            <a:br>
              <a:rPr lang="en-US" sz="1400" dirty="0"/>
            </a:br>
            <a:r>
              <a:rPr lang="en-US" sz="3100" b="1" dirty="0"/>
              <a:t>Business Question 1-</a:t>
            </a:r>
            <a:br>
              <a:rPr lang="en-US" sz="3100" b="1" dirty="0"/>
            </a:br>
            <a:r>
              <a:rPr lang="en-US" sz="3100" b="1" dirty="0"/>
              <a:t>How can we  reduce  cost and improve profitability?</a:t>
            </a:r>
            <a:br>
              <a:rPr lang="en-US" sz="3100" b="1" dirty="0"/>
            </a:br>
            <a:br>
              <a:rPr lang="en-US" sz="3100" b="1" i="1" dirty="0"/>
            </a:br>
            <a:endParaRPr lang="en-US" sz="3100" b="1" i="1" dirty="0"/>
          </a:p>
        </p:txBody>
      </p:sp>
      <p:pic>
        <p:nvPicPr>
          <p:cNvPr id="7" name="Content Placeholder 6" descr="Back with solid fill">
            <a:extLst>
              <a:ext uri="{FF2B5EF4-FFF2-40B4-BE49-F238E27FC236}">
                <a16:creationId xmlns:a16="http://schemas.microsoft.com/office/drawing/2014/main" id="{694D0FEB-E9C0-9D52-E482-23A10C2ABDAA}"/>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402" y="2126031"/>
            <a:ext cx="3818287" cy="3818287"/>
          </a:xfrm>
          <a:prstGeom prst="rect">
            <a:avLst/>
          </a:prstGeom>
        </p:spPr>
      </p:pic>
      <p:sp>
        <p:nvSpPr>
          <p:cNvPr id="5" name="TextBox 4">
            <a:extLst>
              <a:ext uri="{FF2B5EF4-FFF2-40B4-BE49-F238E27FC236}">
                <a16:creationId xmlns:a16="http://schemas.microsoft.com/office/drawing/2014/main" id="{25160E1C-BFFC-5762-E51F-EC74C0B3E54B}"/>
              </a:ext>
            </a:extLst>
          </p:cNvPr>
          <p:cNvSpPr txBox="1"/>
          <p:nvPr/>
        </p:nvSpPr>
        <p:spPr>
          <a:xfrm>
            <a:off x="4006922" y="1212351"/>
            <a:ext cx="8044666" cy="5645649"/>
          </a:xfrm>
          <a:prstGeom prst="rect">
            <a:avLst/>
          </a:prstGeom>
        </p:spPr>
        <p:txBody>
          <a:bodyPr vert="horz" lIns="91440" tIns="45720" rIns="91440" bIns="45720" rtlCol="0">
            <a:noAutofit/>
          </a:bodyPr>
          <a:lstStyle/>
          <a:p>
            <a:pPr marL="285750" indent="-228600" defTabSz="914400">
              <a:lnSpc>
                <a:spcPct val="90000"/>
              </a:lnSpc>
              <a:spcAft>
                <a:spcPts val="600"/>
              </a:spcAft>
              <a:buFont typeface="Arial" panose="020B0604020202020204" pitchFamily="34" charset="0"/>
              <a:buChar char="•"/>
            </a:pPr>
            <a:r>
              <a:rPr lang="en-US" sz="2400" cap="none" spc="0" dirty="0">
                <a:gradFill>
                  <a:gsLst>
                    <a:gs pos="34000">
                      <a:schemeClr val="tx1">
                        <a:lumMod val="93000"/>
                      </a:schemeClr>
                    </a:gs>
                    <a:gs pos="0">
                      <a:schemeClr val="bg1">
                        <a:lumMod val="25000"/>
                        <a:lumOff val="75000"/>
                      </a:schemeClr>
                    </a:gs>
                    <a:gs pos="100000">
                      <a:schemeClr val="tx1"/>
                    </a:gs>
                  </a:gsLst>
                  <a:lin ang="4800000" scaled="0"/>
                </a:gradFill>
                <a:effectLst/>
              </a:rPr>
              <a:t>By identifying buying patterns and trends, we aim to predict customer behavior and users buying preference</a:t>
            </a:r>
          </a:p>
          <a:p>
            <a:pPr indent="-228600" defTabSz="914400">
              <a:lnSpc>
                <a:spcPct val="90000"/>
              </a:lnSpc>
              <a:spcAft>
                <a:spcPts val="600"/>
              </a:spcAft>
              <a:buFont typeface="Arial" panose="020B0604020202020204" pitchFamily="34" charset="0"/>
              <a:buChar char="•"/>
            </a:pPr>
            <a:endParaRPr lang="en-US" sz="2400" dirty="0">
              <a:gradFill>
                <a:gsLst>
                  <a:gs pos="34000">
                    <a:schemeClr val="tx1">
                      <a:lumMod val="93000"/>
                    </a:schemeClr>
                  </a:gs>
                  <a:gs pos="0">
                    <a:schemeClr val="bg1">
                      <a:lumMod val="25000"/>
                      <a:lumOff val="75000"/>
                    </a:schemeClr>
                  </a:gs>
                  <a:gs pos="100000">
                    <a:schemeClr val="tx1"/>
                  </a:gs>
                </a:gsLst>
                <a:lin ang="4800000" scaled="0"/>
              </a:gradFill>
              <a:effectLst/>
            </a:endParaRPr>
          </a:p>
          <a:p>
            <a:pPr marL="285750" indent="-228600" defTabSz="914400">
              <a:lnSpc>
                <a:spcPct val="90000"/>
              </a:lnSpc>
              <a:spcAft>
                <a:spcPts val="600"/>
              </a:spcAft>
              <a:buFont typeface="Arial" panose="020B0604020202020204" pitchFamily="34" charset="0"/>
              <a:buChar char="•"/>
            </a:pPr>
            <a:r>
              <a:rPr lang="en-US" sz="2400" cap="none" spc="0" dirty="0">
                <a:gradFill>
                  <a:gsLst>
                    <a:gs pos="34000">
                      <a:schemeClr val="tx1">
                        <a:lumMod val="93000"/>
                      </a:schemeClr>
                    </a:gs>
                    <a:gs pos="0">
                      <a:schemeClr val="bg1">
                        <a:lumMod val="25000"/>
                        <a:lumOff val="75000"/>
                      </a:schemeClr>
                    </a:gs>
                    <a:gs pos="100000">
                      <a:schemeClr val="tx1"/>
                    </a:gs>
                  </a:gsLst>
                  <a:lin ang="4800000" scaled="0"/>
                </a:gradFill>
              </a:rPr>
              <a:t>Identify the weak areas of the sales departments in order to improve the sales</a:t>
            </a:r>
            <a:br>
              <a:rPr lang="en-US" sz="2400" cap="none" spc="0" dirty="0">
                <a:gradFill>
                  <a:gsLst>
                    <a:gs pos="34000">
                      <a:schemeClr val="tx1">
                        <a:lumMod val="93000"/>
                      </a:schemeClr>
                    </a:gs>
                    <a:gs pos="0">
                      <a:schemeClr val="bg1">
                        <a:lumMod val="25000"/>
                        <a:lumOff val="75000"/>
                      </a:schemeClr>
                    </a:gs>
                    <a:gs pos="100000">
                      <a:schemeClr val="tx1"/>
                    </a:gs>
                  </a:gsLst>
                  <a:lin ang="4800000" scaled="0"/>
                </a:gradFill>
              </a:rPr>
            </a:br>
            <a:r>
              <a:rPr lang="en-US" sz="2400" dirty="0">
                <a:gradFill>
                  <a:gsLst>
                    <a:gs pos="34000">
                      <a:schemeClr val="tx1">
                        <a:lumMod val="93000"/>
                      </a:schemeClr>
                    </a:gs>
                    <a:gs pos="0">
                      <a:schemeClr val="bg1">
                        <a:lumMod val="25000"/>
                        <a:lumOff val="75000"/>
                      </a:schemeClr>
                    </a:gs>
                    <a:gs pos="100000">
                      <a:schemeClr val="tx1"/>
                    </a:gs>
                  </a:gsLst>
                  <a:lin ang="4800000" scaled="0"/>
                </a:gradFill>
              </a:rPr>
              <a:t>Review loss making products.</a:t>
            </a:r>
          </a:p>
          <a:p>
            <a:pPr indent="-228600" defTabSz="914400">
              <a:lnSpc>
                <a:spcPct val="90000"/>
              </a:lnSpc>
              <a:spcAft>
                <a:spcPts val="600"/>
              </a:spcAft>
              <a:buFont typeface="Arial" panose="020B0604020202020204" pitchFamily="34" charset="0"/>
              <a:buChar char="•"/>
            </a:pPr>
            <a:endParaRPr lang="en-US" sz="2400" dirty="0">
              <a:gradFill>
                <a:gsLst>
                  <a:gs pos="34000">
                    <a:schemeClr val="tx1">
                      <a:lumMod val="93000"/>
                    </a:schemeClr>
                  </a:gs>
                  <a:gs pos="0">
                    <a:schemeClr val="bg1">
                      <a:lumMod val="25000"/>
                      <a:lumOff val="75000"/>
                    </a:schemeClr>
                  </a:gs>
                  <a:gs pos="100000">
                    <a:schemeClr val="tx1"/>
                  </a:gs>
                </a:gsLst>
                <a:lin ang="4800000" scaled="0"/>
              </a:gradFill>
            </a:endParaRPr>
          </a:p>
          <a:p>
            <a:pPr marL="285750" indent="-228600" defTabSz="914400">
              <a:lnSpc>
                <a:spcPct val="90000"/>
              </a:lnSpc>
              <a:spcAft>
                <a:spcPts val="600"/>
              </a:spcAft>
              <a:buFont typeface="Arial" panose="020B0604020202020204" pitchFamily="34" charset="0"/>
              <a:buChar char="•"/>
            </a:pPr>
            <a:r>
              <a:rPr lang="en-US" sz="2400" dirty="0">
                <a:gradFill>
                  <a:gsLst>
                    <a:gs pos="34000">
                      <a:schemeClr val="tx1">
                        <a:lumMod val="93000"/>
                      </a:schemeClr>
                    </a:gs>
                    <a:gs pos="0">
                      <a:schemeClr val="bg1">
                        <a:lumMod val="25000"/>
                        <a:lumOff val="75000"/>
                      </a:schemeClr>
                    </a:gs>
                    <a:gs pos="100000">
                      <a:schemeClr val="tx1"/>
                    </a:gs>
                  </a:gsLst>
                  <a:lin ang="4800000" scaled="0"/>
                </a:gradFill>
              </a:rPr>
              <a:t>Reviewing cost effective measures</a:t>
            </a:r>
          </a:p>
          <a:p>
            <a:pPr indent="-228600" defTabSz="914400">
              <a:lnSpc>
                <a:spcPct val="90000"/>
              </a:lnSpc>
              <a:spcAft>
                <a:spcPts val="600"/>
              </a:spcAft>
              <a:buFont typeface="Arial" panose="020B0604020202020204" pitchFamily="34" charset="0"/>
              <a:buChar char="•"/>
            </a:pPr>
            <a:endParaRPr lang="en-US" sz="2400" dirty="0">
              <a:gradFill>
                <a:gsLst>
                  <a:gs pos="34000">
                    <a:schemeClr val="tx1">
                      <a:lumMod val="93000"/>
                    </a:schemeClr>
                  </a:gs>
                  <a:gs pos="0">
                    <a:schemeClr val="bg1">
                      <a:lumMod val="25000"/>
                      <a:lumOff val="75000"/>
                    </a:schemeClr>
                  </a:gs>
                  <a:gs pos="100000">
                    <a:schemeClr val="tx1"/>
                  </a:gs>
                </a:gsLst>
                <a:lin ang="4800000" scaled="0"/>
              </a:gradFill>
            </a:endParaRPr>
          </a:p>
          <a:p>
            <a:pPr marL="285750" indent="-228600" defTabSz="914400">
              <a:lnSpc>
                <a:spcPct val="90000"/>
              </a:lnSpc>
              <a:spcAft>
                <a:spcPts val="600"/>
              </a:spcAft>
              <a:buFont typeface="Arial" panose="020B0604020202020204" pitchFamily="34" charset="0"/>
              <a:buChar char="•"/>
            </a:pPr>
            <a:r>
              <a:rPr lang="en-US" sz="2400" dirty="0">
                <a:gradFill>
                  <a:gsLst>
                    <a:gs pos="34000">
                      <a:schemeClr val="tx1">
                        <a:lumMod val="93000"/>
                      </a:schemeClr>
                    </a:gs>
                    <a:gs pos="0">
                      <a:schemeClr val="bg1">
                        <a:lumMod val="25000"/>
                        <a:lumOff val="75000"/>
                      </a:schemeClr>
                    </a:gs>
                    <a:gs pos="100000">
                      <a:schemeClr val="tx1"/>
                    </a:gs>
                  </a:gsLst>
                  <a:lin ang="4800000" scaled="0"/>
                </a:gradFill>
              </a:rPr>
              <a:t>Reviewing discounts policy and shipping strategies</a:t>
            </a:r>
          </a:p>
          <a:p>
            <a:pPr indent="-228600" defTabSz="914400">
              <a:lnSpc>
                <a:spcPct val="90000"/>
              </a:lnSpc>
              <a:spcAft>
                <a:spcPts val="600"/>
              </a:spcAft>
              <a:buFont typeface="Arial" panose="020B0604020202020204" pitchFamily="34" charset="0"/>
              <a:buChar char="•"/>
            </a:pPr>
            <a:endParaRPr lang="en-US" sz="2400" dirty="0">
              <a:gradFill>
                <a:gsLst>
                  <a:gs pos="34000">
                    <a:schemeClr val="tx1">
                      <a:lumMod val="93000"/>
                    </a:schemeClr>
                  </a:gs>
                  <a:gs pos="0">
                    <a:schemeClr val="bg1">
                      <a:lumMod val="25000"/>
                      <a:lumOff val="75000"/>
                    </a:schemeClr>
                  </a:gs>
                  <a:gs pos="100000">
                    <a:schemeClr val="tx1"/>
                  </a:gs>
                </a:gsLst>
                <a:lin ang="4800000" scaled="0"/>
              </a:gradFill>
            </a:endParaRPr>
          </a:p>
          <a:p>
            <a:pPr marL="285750" indent="-228600" defTabSz="914400">
              <a:lnSpc>
                <a:spcPct val="90000"/>
              </a:lnSpc>
              <a:spcAft>
                <a:spcPts val="600"/>
              </a:spcAft>
              <a:buFont typeface="Arial" panose="020B0604020202020204" pitchFamily="34" charset="0"/>
              <a:buChar char="•"/>
            </a:pPr>
            <a:r>
              <a:rPr lang="en-US" sz="2400" dirty="0">
                <a:gradFill>
                  <a:gsLst>
                    <a:gs pos="34000">
                      <a:schemeClr val="tx1">
                        <a:lumMod val="93000"/>
                      </a:schemeClr>
                    </a:gs>
                    <a:gs pos="0">
                      <a:schemeClr val="bg1">
                        <a:lumMod val="25000"/>
                        <a:lumOff val="75000"/>
                      </a:schemeClr>
                    </a:gs>
                    <a:gs pos="100000">
                      <a:schemeClr val="tx1"/>
                    </a:gs>
                  </a:gsLst>
                  <a:lin ang="4800000" scaled="0"/>
                </a:gradFill>
              </a:rPr>
              <a:t>Providing recommendations and solutions to improve customer experience and business profitability.</a:t>
            </a:r>
          </a:p>
        </p:txBody>
      </p:sp>
    </p:spTree>
    <p:extLst>
      <p:ext uri="{BB962C8B-B14F-4D97-AF65-F5344CB8AC3E}">
        <p14:creationId xmlns:p14="http://schemas.microsoft.com/office/powerpoint/2010/main" val="1702569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BECB-9FCD-21F1-D56F-DC585AFC61A3}"/>
              </a:ext>
            </a:extLst>
          </p:cNvPr>
          <p:cNvSpPr>
            <a:spLocks noGrp="1"/>
          </p:cNvSpPr>
          <p:nvPr>
            <p:ph type="title"/>
          </p:nvPr>
        </p:nvSpPr>
        <p:spPr>
          <a:xfrm>
            <a:off x="306355" y="1298186"/>
            <a:ext cx="10515600" cy="3675030"/>
          </a:xfrm>
        </p:spPr>
        <p:txBody>
          <a:bodyPr/>
          <a:lstStyle/>
          <a:p>
            <a:pPr algn="ctr"/>
            <a:r>
              <a:rPr lang="en-CA" dirty="0">
                <a:solidFill>
                  <a:srgbClr val="FFC000"/>
                </a:solidFill>
              </a:rPr>
              <a:t>Visualisations</a:t>
            </a:r>
          </a:p>
        </p:txBody>
      </p:sp>
    </p:spTree>
    <p:extLst>
      <p:ext uri="{BB962C8B-B14F-4D97-AF65-F5344CB8AC3E}">
        <p14:creationId xmlns:p14="http://schemas.microsoft.com/office/powerpoint/2010/main" val="3337305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E6DE4-0AE4-1488-96CF-08536D9B7C86}"/>
              </a:ext>
            </a:extLst>
          </p:cNvPr>
          <p:cNvSpPr>
            <a:spLocks noGrp="1"/>
          </p:cNvSpPr>
          <p:nvPr>
            <p:ph type="title"/>
          </p:nvPr>
        </p:nvSpPr>
        <p:spPr>
          <a:xfrm>
            <a:off x="1331167" y="-16835"/>
            <a:ext cx="8839200" cy="849087"/>
          </a:xfrm>
        </p:spPr>
        <p:txBody>
          <a:bodyPr vert="horz" lIns="91440" tIns="45720" rIns="91440" bIns="45720" rtlCol="0" anchor="b">
            <a:normAutofit/>
          </a:bodyPr>
          <a:lstStyle/>
          <a:p>
            <a:pPr algn="ctr"/>
            <a:r>
              <a:rPr lang="en-US" sz="4400" b="1" spc="-300" dirty="0">
                <a:solidFill>
                  <a:srgbClr val="00B050"/>
                </a:solidFill>
                <a:effectLst>
                  <a:outerShdw blurRad="469900" dist="342900" dir="5400000" sy="-20000" rotWithShape="0">
                    <a:prstClr val="black">
                      <a:alpha val="66000"/>
                    </a:prstClr>
                  </a:outerShdw>
                </a:effectLst>
              </a:rPr>
              <a:t>Dashboard-Superstore Performance</a:t>
            </a:r>
          </a:p>
        </p:txBody>
      </p:sp>
      <p:pic>
        <p:nvPicPr>
          <p:cNvPr id="7" name="Content Placeholder 6">
            <a:extLst>
              <a:ext uri="{FF2B5EF4-FFF2-40B4-BE49-F238E27FC236}">
                <a16:creationId xmlns:a16="http://schemas.microsoft.com/office/drawing/2014/main" id="{0FA1049D-5B2E-2BF1-7F51-8F6CD4957628}"/>
              </a:ext>
            </a:extLst>
          </p:cNvPr>
          <p:cNvPicPr>
            <a:picLocks noGrp="1" noChangeAspect="1"/>
          </p:cNvPicPr>
          <p:nvPr>
            <p:ph idx="1"/>
          </p:nvPr>
        </p:nvPicPr>
        <p:blipFill>
          <a:blip r:embed="rId2"/>
          <a:stretch>
            <a:fillRect/>
          </a:stretch>
        </p:blipFill>
        <p:spPr>
          <a:xfrm>
            <a:off x="0" y="740229"/>
            <a:ext cx="12191999" cy="6117771"/>
          </a:xfrm>
        </p:spPr>
      </p:pic>
    </p:spTree>
    <p:extLst>
      <p:ext uri="{BB962C8B-B14F-4D97-AF65-F5344CB8AC3E}">
        <p14:creationId xmlns:p14="http://schemas.microsoft.com/office/powerpoint/2010/main" val="220757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94C7-7BA3-42B7-3744-2196FB511CC9}"/>
              </a:ext>
            </a:extLst>
          </p:cNvPr>
          <p:cNvSpPr>
            <a:spLocks noGrp="1"/>
          </p:cNvSpPr>
          <p:nvPr>
            <p:ph type="title"/>
          </p:nvPr>
        </p:nvSpPr>
        <p:spPr/>
        <p:txBody>
          <a:bodyPr/>
          <a:lstStyle/>
          <a:p>
            <a:r>
              <a:rPr lang="en-CA" dirty="0"/>
              <a:t>Loss by top 20 City</a:t>
            </a:r>
          </a:p>
        </p:txBody>
      </p:sp>
      <p:pic>
        <p:nvPicPr>
          <p:cNvPr id="9" name="Content Placeholder 8">
            <a:extLst>
              <a:ext uri="{FF2B5EF4-FFF2-40B4-BE49-F238E27FC236}">
                <a16:creationId xmlns:a16="http://schemas.microsoft.com/office/drawing/2014/main" id="{1B4181B8-35CF-E420-CDAE-6AAE2F5DE8C2}"/>
              </a:ext>
            </a:extLst>
          </p:cNvPr>
          <p:cNvPicPr>
            <a:picLocks noGrp="1" noChangeAspect="1"/>
          </p:cNvPicPr>
          <p:nvPr>
            <p:ph idx="1"/>
          </p:nvPr>
        </p:nvPicPr>
        <p:blipFill>
          <a:blip r:embed="rId2"/>
          <a:stretch>
            <a:fillRect/>
          </a:stretch>
        </p:blipFill>
        <p:spPr>
          <a:xfrm>
            <a:off x="522514" y="1930174"/>
            <a:ext cx="11310258" cy="4699225"/>
          </a:xfrm>
        </p:spPr>
      </p:pic>
    </p:spTree>
    <p:extLst>
      <p:ext uri="{BB962C8B-B14F-4D97-AF65-F5344CB8AC3E}">
        <p14:creationId xmlns:p14="http://schemas.microsoft.com/office/powerpoint/2010/main" val="3977814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9840-0C12-90C8-D272-AFB2EF5C254E}"/>
              </a:ext>
            </a:extLst>
          </p:cNvPr>
          <p:cNvSpPr>
            <a:spLocks noGrp="1"/>
          </p:cNvSpPr>
          <p:nvPr>
            <p:ph type="title"/>
          </p:nvPr>
        </p:nvSpPr>
        <p:spPr/>
        <p:txBody>
          <a:bodyPr/>
          <a:lstStyle/>
          <a:p>
            <a:r>
              <a:rPr lang="en-CA" dirty="0"/>
              <a:t>Top 20 – Loss by customers</a:t>
            </a:r>
          </a:p>
        </p:txBody>
      </p:sp>
      <p:sp>
        <p:nvSpPr>
          <p:cNvPr id="3" name="Content Placeholder 2">
            <a:extLst>
              <a:ext uri="{FF2B5EF4-FFF2-40B4-BE49-F238E27FC236}">
                <a16:creationId xmlns:a16="http://schemas.microsoft.com/office/drawing/2014/main" id="{80762289-D5CF-89DA-E183-F7B9C253416B}"/>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81E3BC22-93F1-5A98-4E9B-DBE1BD6E0D43}"/>
              </a:ext>
            </a:extLst>
          </p:cNvPr>
          <p:cNvPicPr>
            <a:picLocks noChangeAspect="1"/>
          </p:cNvPicPr>
          <p:nvPr/>
        </p:nvPicPr>
        <p:blipFill>
          <a:blip r:embed="rId2"/>
          <a:stretch>
            <a:fillRect/>
          </a:stretch>
        </p:blipFill>
        <p:spPr>
          <a:xfrm>
            <a:off x="838200" y="1376937"/>
            <a:ext cx="10515600" cy="5248713"/>
          </a:xfrm>
          <a:prstGeom prst="rect">
            <a:avLst/>
          </a:prstGeom>
        </p:spPr>
      </p:pic>
    </p:spTree>
    <p:extLst>
      <p:ext uri="{BB962C8B-B14F-4D97-AF65-F5344CB8AC3E}">
        <p14:creationId xmlns:p14="http://schemas.microsoft.com/office/powerpoint/2010/main" val="3781392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3" name="Rectangle 126">
            <a:extLst>
              <a:ext uri="{FF2B5EF4-FFF2-40B4-BE49-F238E27FC236}">
                <a16:creationId xmlns:a16="http://schemas.microsoft.com/office/drawing/2014/main" id="{3956D6BE-9F42-4257-AF86-F7ADD2F93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4" name="Rectangle 128">
            <a:extLst>
              <a:ext uri="{FF2B5EF4-FFF2-40B4-BE49-F238E27FC236}">
                <a16:creationId xmlns:a16="http://schemas.microsoft.com/office/drawing/2014/main" id="{52837CF7-EFEC-4B29-A2F8-CE22A481B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6C985-307F-9F5F-C762-697EE9A0C716}"/>
              </a:ext>
            </a:extLst>
          </p:cNvPr>
          <p:cNvSpPr>
            <a:spLocks noGrp="1"/>
          </p:cNvSpPr>
          <p:nvPr>
            <p:ph type="title"/>
          </p:nvPr>
        </p:nvSpPr>
        <p:spPr>
          <a:xfrm>
            <a:off x="838200" y="365125"/>
            <a:ext cx="6662057" cy="1325563"/>
          </a:xfrm>
        </p:spPr>
        <p:txBody>
          <a:bodyPr>
            <a:normAutofit/>
          </a:bodyPr>
          <a:lstStyle/>
          <a:p>
            <a:r>
              <a:rPr lang="en-CA" sz="4200"/>
              <a:t>Ship mode by cost and No of days</a:t>
            </a:r>
          </a:p>
        </p:txBody>
      </p:sp>
      <p:pic>
        <p:nvPicPr>
          <p:cNvPr id="10" name="Picture 9">
            <a:extLst>
              <a:ext uri="{FF2B5EF4-FFF2-40B4-BE49-F238E27FC236}">
                <a16:creationId xmlns:a16="http://schemas.microsoft.com/office/drawing/2014/main" id="{7AA49D03-E70D-252A-8C33-507B9C0A9981}"/>
              </a:ext>
            </a:extLst>
          </p:cNvPr>
          <p:cNvPicPr>
            <a:picLocks noChangeAspect="1"/>
          </p:cNvPicPr>
          <p:nvPr/>
        </p:nvPicPr>
        <p:blipFill>
          <a:blip r:embed="rId3"/>
          <a:stretch>
            <a:fillRect/>
          </a:stretch>
        </p:blipFill>
        <p:spPr>
          <a:xfrm>
            <a:off x="8788526" y="979125"/>
            <a:ext cx="2800500" cy="1953348"/>
          </a:xfrm>
          <a:prstGeom prst="rect">
            <a:avLst/>
          </a:prstGeom>
        </p:spPr>
      </p:pic>
      <p:pic>
        <p:nvPicPr>
          <p:cNvPr id="3" name="Picture 2">
            <a:extLst>
              <a:ext uri="{FF2B5EF4-FFF2-40B4-BE49-F238E27FC236}">
                <a16:creationId xmlns:a16="http://schemas.microsoft.com/office/drawing/2014/main" id="{6E60A432-9542-7AED-0B64-631DD47B6248}"/>
              </a:ext>
            </a:extLst>
          </p:cNvPr>
          <p:cNvPicPr>
            <a:picLocks noChangeAspect="1"/>
          </p:cNvPicPr>
          <p:nvPr/>
        </p:nvPicPr>
        <p:blipFill>
          <a:blip r:embed="rId4"/>
          <a:stretch>
            <a:fillRect/>
          </a:stretch>
        </p:blipFill>
        <p:spPr>
          <a:xfrm>
            <a:off x="9079854" y="3589866"/>
            <a:ext cx="2217844" cy="2624669"/>
          </a:xfrm>
          <a:prstGeom prst="rect">
            <a:avLst/>
          </a:prstGeom>
        </p:spPr>
      </p:pic>
      <p:graphicFrame>
        <p:nvGraphicFramePr>
          <p:cNvPr id="44" name="Content Placeholder 2">
            <a:extLst>
              <a:ext uri="{FF2B5EF4-FFF2-40B4-BE49-F238E27FC236}">
                <a16:creationId xmlns:a16="http://schemas.microsoft.com/office/drawing/2014/main" id="{FCF3BF6E-A532-F5AD-E209-58391E930902}"/>
              </a:ext>
            </a:extLst>
          </p:cNvPr>
          <p:cNvGraphicFramePr>
            <a:graphicFrameLocks noGrp="1"/>
          </p:cNvGraphicFramePr>
          <p:nvPr>
            <p:ph idx="1"/>
            <p:extLst>
              <p:ext uri="{D42A27DB-BD31-4B8C-83A1-F6EECF244321}">
                <p14:modId xmlns:p14="http://schemas.microsoft.com/office/powerpoint/2010/main" val="4086407116"/>
              </p:ext>
            </p:extLst>
          </p:nvPr>
        </p:nvGraphicFramePr>
        <p:xfrm>
          <a:off x="838200" y="1863197"/>
          <a:ext cx="618431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7696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C4FC-B890-63E5-542E-4D17F0C25C38}"/>
              </a:ext>
            </a:extLst>
          </p:cNvPr>
          <p:cNvSpPr>
            <a:spLocks noGrp="1"/>
          </p:cNvSpPr>
          <p:nvPr>
            <p:ph type="title"/>
          </p:nvPr>
        </p:nvSpPr>
        <p:spPr>
          <a:xfrm>
            <a:off x="186924" y="533400"/>
            <a:ext cx="3746902" cy="5210175"/>
          </a:xfrm>
        </p:spPr>
        <p:txBody>
          <a:bodyPr vert="horz" wrap="square" lIns="91440" tIns="45720" rIns="91440" bIns="45720" rtlCol="0" anchor="t">
            <a:normAutofit/>
          </a:bodyPr>
          <a:lstStyle/>
          <a:p>
            <a:pPr marL="171450" indent="-171450">
              <a:buFont typeface="Arial" panose="020B0604020202020204" pitchFamily="34" charset="0"/>
              <a:buChar char="•"/>
            </a:pPr>
            <a:r>
              <a:rPr lang="en-US" sz="800" b="0" i="0" dirty="0">
                <a:solidFill>
                  <a:srgbClr val="252423"/>
                </a:solidFill>
                <a:effectLst/>
                <a:latin typeface="Segoe UI" panose="020B0502040204020203" pitchFamily="34" charset="0"/>
              </a:rPr>
              <a:t>﻿</a:t>
            </a:r>
            <a:br>
              <a:rPr lang="en-US" sz="2400" b="0" i="0" dirty="0">
                <a:solidFill>
                  <a:schemeClr val="tx1"/>
                </a:solidFill>
                <a:effectLst/>
                <a:latin typeface="Segoe UI" panose="020B0502040204020203" pitchFamily="34" charset="0"/>
              </a:rPr>
            </a:br>
            <a:r>
              <a:rPr lang="en-US" sz="2400" b="1" i="0" u="sng" dirty="0">
                <a:solidFill>
                  <a:schemeClr val="tx1"/>
                </a:solidFill>
                <a:effectLst/>
                <a:latin typeface="Segoe UI" panose="020B0502040204020203" pitchFamily="34" charset="0"/>
              </a:rPr>
              <a:t>Discounts applied for loss making products</a:t>
            </a:r>
            <a:br>
              <a:rPr lang="en-US" sz="800" b="1" i="0" u="sng" dirty="0">
                <a:solidFill>
                  <a:srgbClr val="252423"/>
                </a:solidFill>
                <a:effectLst/>
                <a:latin typeface="Segoe UI" panose="020B0502040204020203" pitchFamily="34" charset="0"/>
              </a:rPr>
            </a:br>
            <a:br>
              <a:rPr lang="en-US" sz="800" b="1" i="0" u="sng" dirty="0">
                <a:solidFill>
                  <a:srgbClr val="252423"/>
                </a:solidFill>
                <a:effectLst/>
                <a:latin typeface="Segoe UI" panose="020B0502040204020203" pitchFamily="34" charset="0"/>
              </a:rPr>
            </a:br>
            <a:br>
              <a:rPr lang="en-US" sz="800" b="0" i="0" dirty="0">
                <a:solidFill>
                  <a:srgbClr val="252423"/>
                </a:solidFill>
                <a:effectLst/>
                <a:latin typeface="Segoe UI" panose="020B0502040204020203" pitchFamily="34" charset="0"/>
              </a:rPr>
            </a:br>
            <a:r>
              <a:rPr lang="en-US" sz="1800" b="0" i="0" dirty="0">
                <a:solidFill>
                  <a:schemeClr val="tx1"/>
                </a:solidFill>
                <a:effectLst/>
                <a:latin typeface="Segoe UI" panose="020B0502040204020203" pitchFamily="34" charset="0"/>
              </a:rPr>
              <a:t>At 2.80, Hon 61000 Series Interactive Training Tables had the highest Discount and was 211.11% higher than</a:t>
            </a:r>
            <a:br>
              <a:rPr lang="en-US" sz="1800" b="0" i="0" dirty="0">
                <a:solidFill>
                  <a:schemeClr val="tx1"/>
                </a:solidFill>
                <a:effectLst/>
                <a:latin typeface="Segoe UI" panose="020B0502040204020203" pitchFamily="34" charset="0"/>
              </a:rPr>
            </a:br>
            <a:r>
              <a:rPr lang="en-US" sz="1800" b="0" i="0" dirty="0">
                <a:solidFill>
                  <a:schemeClr val="tx1"/>
                </a:solidFill>
                <a:effectLst/>
                <a:latin typeface="Segoe UI" panose="020B0502040204020203" pitchFamily="34" charset="0"/>
              </a:rPr>
              <a:t>Bevis 44 x 96 Conference Tables, which had the lowest Discount at 0.90.</a:t>
            </a:r>
            <a:br>
              <a:rPr lang="en-US" sz="1800" b="0" i="0" dirty="0">
                <a:solidFill>
                  <a:schemeClr val="tx1"/>
                </a:solidFill>
                <a:effectLst/>
                <a:latin typeface="Segoe UI" panose="020B0502040204020203" pitchFamily="34" charset="0"/>
              </a:rPr>
            </a:br>
            <a:br>
              <a:rPr lang="en-US" sz="1800" b="0" i="0" dirty="0">
                <a:solidFill>
                  <a:schemeClr val="tx1"/>
                </a:solidFill>
                <a:effectLst/>
                <a:latin typeface="Segoe UI" panose="020B0502040204020203" pitchFamily="34" charset="0"/>
              </a:rPr>
            </a:br>
            <a:r>
              <a:rPr lang="en-US" sz="800" b="0" i="0" dirty="0">
                <a:solidFill>
                  <a:srgbClr val="252423"/>
                </a:solidFill>
                <a:effectLst/>
                <a:latin typeface="Segoe UI" panose="020B0502040204020203" pitchFamily="34" charset="0"/>
              </a:rPr>
              <a:t>﻿</a:t>
            </a:r>
            <a:r>
              <a:rPr lang="en-US" sz="1800" b="0" i="0" dirty="0">
                <a:solidFill>
                  <a:schemeClr val="tx1"/>
                </a:solidFill>
                <a:effectLst/>
                <a:latin typeface="Segoe UI" panose="020B0502040204020203" pitchFamily="34" charset="0"/>
              </a:rPr>
              <a:t>Hon 61000 Series Interactive Training Tables accounted for 33.73% Discount.</a:t>
            </a:r>
            <a:br>
              <a:rPr lang="en-US" sz="1800" b="0" i="0" dirty="0">
                <a:solidFill>
                  <a:schemeClr val="tx1"/>
                </a:solidFill>
                <a:effectLst/>
                <a:latin typeface="Segoe UI" panose="020B0502040204020203" pitchFamily="34" charset="0"/>
              </a:rPr>
            </a:br>
            <a:br>
              <a:rPr lang="en-US" sz="1800" b="0" i="0" dirty="0">
                <a:solidFill>
                  <a:schemeClr val="tx1"/>
                </a:solidFill>
                <a:effectLst/>
                <a:latin typeface="Segoe UI" panose="020B0502040204020203" pitchFamily="34" charset="0"/>
              </a:rPr>
            </a:br>
            <a:r>
              <a:rPr lang="en-US" sz="1800" b="0" i="0" dirty="0">
                <a:solidFill>
                  <a:schemeClr val="tx1"/>
                </a:solidFill>
                <a:effectLst/>
                <a:latin typeface="Segoe UI" panose="020B0502040204020203" pitchFamily="34" charset="0"/>
              </a:rPr>
              <a:t>Across all 5 Product Name, Discount ranged from 0.90 to 2.80.﻿</a:t>
            </a:r>
            <a:endParaRPr lang="en-US" sz="1800" spc="-300" dirty="0">
              <a:solidFill>
                <a:schemeClr val="tx1"/>
              </a:solidFill>
              <a:effectLst>
                <a:outerShdw blurRad="469900" dist="342900" dir="5400000" sy="-20000" rotWithShape="0">
                  <a:prstClr val="black">
                    <a:alpha val="66000"/>
                  </a:prstClr>
                </a:outerShdw>
              </a:effectLst>
              <a:latin typeface="Arial" panose="020B0604020202020204" pitchFamily="34" charset="0"/>
              <a:cs typeface="Arial" panose="020B0604020202020204" pitchFamily="34" charset="0"/>
            </a:endParaRPr>
          </a:p>
        </p:txBody>
      </p:sp>
      <p:pic>
        <p:nvPicPr>
          <p:cNvPr id="15" name="Content Placeholder 14">
            <a:extLst>
              <a:ext uri="{FF2B5EF4-FFF2-40B4-BE49-F238E27FC236}">
                <a16:creationId xmlns:a16="http://schemas.microsoft.com/office/drawing/2014/main" id="{23A5C5D3-439A-AF25-9B0E-CAAD6A36FE1E}"/>
              </a:ext>
            </a:extLst>
          </p:cNvPr>
          <p:cNvPicPr>
            <a:picLocks noGrp="1" noChangeAspect="1"/>
          </p:cNvPicPr>
          <p:nvPr>
            <p:ph idx="1"/>
          </p:nvPr>
        </p:nvPicPr>
        <p:blipFill>
          <a:blip r:embed="rId3"/>
          <a:stretch>
            <a:fillRect/>
          </a:stretch>
        </p:blipFill>
        <p:spPr>
          <a:xfrm>
            <a:off x="4286202" y="777874"/>
            <a:ext cx="7096173" cy="5210175"/>
          </a:xfrm>
        </p:spPr>
      </p:pic>
    </p:spTree>
    <p:extLst>
      <p:ext uri="{BB962C8B-B14F-4D97-AF65-F5344CB8AC3E}">
        <p14:creationId xmlns:p14="http://schemas.microsoft.com/office/powerpoint/2010/main" val="304784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9A754-4D21-8B36-B089-2E34D292943B}"/>
              </a:ext>
            </a:extLst>
          </p:cNvPr>
          <p:cNvSpPr>
            <a:spLocks noGrp="1"/>
          </p:cNvSpPr>
          <p:nvPr>
            <p:ph type="title"/>
          </p:nvPr>
        </p:nvSpPr>
        <p:spPr>
          <a:xfrm>
            <a:off x="838201" y="365125"/>
            <a:ext cx="3435625" cy="1325563"/>
          </a:xfrm>
        </p:spPr>
        <p:txBody>
          <a:bodyPr>
            <a:normAutofit/>
          </a:bodyPr>
          <a:lstStyle/>
          <a:p>
            <a:r>
              <a:rPr lang="en-CA" sz="2800">
                <a:gradFill flip="none" rotWithShape="1">
                  <a:gsLst>
                    <a:gs pos="28000">
                      <a:srgbClr val="EDEDED"/>
                    </a:gs>
                    <a:gs pos="0">
                      <a:srgbClr val="BFBFBF"/>
                    </a:gs>
                    <a:gs pos="100000">
                      <a:srgbClr val="FFFFFF"/>
                    </a:gs>
                  </a:gsLst>
                  <a:lin ang="4800000" scaled="0"/>
                  <a:tileRect/>
                </a:gradFill>
              </a:rPr>
              <a:t>Reviewing the highest loss making City- Regina</a:t>
            </a:r>
          </a:p>
        </p:txBody>
      </p:sp>
      <p:sp>
        <p:nvSpPr>
          <p:cNvPr id="9" name="Content Placeholder 8">
            <a:extLst>
              <a:ext uri="{FF2B5EF4-FFF2-40B4-BE49-F238E27FC236}">
                <a16:creationId xmlns:a16="http://schemas.microsoft.com/office/drawing/2014/main" id="{16612478-3F4A-03EE-5881-41F4209B7998}"/>
              </a:ext>
            </a:extLst>
          </p:cNvPr>
          <p:cNvSpPr>
            <a:spLocks noGrp="1"/>
          </p:cNvSpPr>
          <p:nvPr>
            <p:ph idx="1"/>
          </p:nvPr>
        </p:nvSpPr>
        <p:spPr>
          <a:xfrm>
            <a:off x="666974" y="1825625"/>
            <a:ext cx="3606853" cy="4351338"/>
          </a:xfrm>
        </p:spPr>
        <p:txBody>
          <a:bodyPr>
            <a:normAutofit/>
          </a:bodyPr>
          <a:lstStyle/>
          <a:p>
            <a:r>
              <a:rPr lang="en-US" sz="2000" dirty="0">
                <a:gradFill>
                  <a:gsLst>
                    <a:gs pos="34000">
                      <a:srgbClr val="EDEDED"/>
                    </a:gs>
                    <a:gs pos="0">
                      <a:srgbClr val="BFBFBF"/>
                    </a:gs>
                    <a:gs pos="100000">
                      <a:srgbClr val="FFFFFF"/>
                    </a:gs>
                  </a:gsLst>
                  <a:lin ang="4800000" scaled="0"/>
                </a:gradFill>
              </a:rPr>
              <a:t>Analysis shows- high discount rates applied to various products up to max of eighty percent for a product.</a:t>
            </a:r>
          </a:p>
          <a:p>
            <a:r>
              <a:rPr lang="en-US" sz="2000" dirty="0">
                <a:gradFill>
                  <a:gsLst>
                    <a:gs pos="34000">
                      <a:srgbClr val="EDEDED"/>
                    </a:gs>
                    <a:gs pos="0">
                      <a:srgbClr val="BFBFBF"/>
                    </a:gs>
                    <a:gs pos="100000">
                      <a:srgbClr val="FFFFFF"/>
                    </a:gs>
                  </a:gsLst>
                  <a:lin ang="4800000" scaled="0"/>
                </a:gradFill>
              </a:rPr>
              <a:t>Also shows the high cost of shipping for  Regina.</a:t>
            </a:r>
          </a:p>
        </p:txBody>
      </p:sp>
      <p:pic>
        <p:nvPicPr>
          <p:cNvPr id="7" name="Picture 6">
            <a:extLst>
              <a:ext uri="{FF2B5EF4-FFF2-40B4-BE49-F238E27FC236}">
                <a16:creationId xmlns:a16="http://schemas.microsoft.com/office/drawing/2014/main" id="{7BDD61CF-181F-15B6-86E1-CAE2C2B21BC1}"/>
              </a:ext>
            </a:extLst>
          </p:cNvPr>
          <p:cNvPicPr>
            <a:picLocks noChangeAspect="1"/>
          </p:cNvPicPr>
          <p:nvPr/>
        </p:nvPicPr>
        <p:blipFill>
          <a:blip r:embed="rId3"/>
          <a:stretch>
            <a:fillRect/>
          </a:stretch>
        </p:blipFill>
        <p:spPr>
          <a:xfrm>
            <a:off x="4273614" y="887510"/>
            <a:ext cx="7803556" cy="5082980"/>
          </a:xfrm>
          <a:prstGeom prst="rect">
            <a:avLst/>
          </a:prstGeom>
        </p:spPr>
      </p:pic>
    </p:spTree>
    <p:extLst>
      <p:ext uri="{BB962C8B-B14F-4D97-AF65-F5344CB8AC3E}">
        <p14:creationId xmlns:p14="http://schemas.microsoft.com/office/powerpoint/2010/main" val="43170748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B88A-3A6A-1DD8-A0D5-4845AC5195FF}"/>
              </a:ext>
            </a:extLst>
          </p:cNvPr>
          <p:cNvSpPr>
            <a:spLocks noGrp="1"/>
          </p:cNvSpPr>
          <p:nvPr>
            <p:ph type="title"/>
          </p:nvPr>
        </p:nvSpPr>
        <p:spPr/>
        <p:txBody>
          <a:bodyPr>
            <a:normAutofit/>
          </a:bodyPr>
          <a:lstStyle/>
          <a:p>
            <a:r>
              <a:rPr lang="en-CA" dirty="0"/>
              <a:t> </a:t>
            </a:r>
            <a:r>
              <a:rPr lang="en-CA" sz="4000" dirty="0"/>
              <a:t>Business Question 1 -Summary of Analysis</a:t>
            </a:r>
          </a:p>
        </p:txBody>
      </p:sp>
      <p:sp>
        <p:nvSpPr>
          <p:cNvPr id="3" name="Content Placeholder 2">
            <a:extLst>
              <a:ext uri="{FF2B5EF4-FFF2-40B4-BE49-F238E27FC236}">
                <a16:creationId xmlns:a16="http://schemas.microsoft.com/office/drawing/2014/main" id="{78CBDAED-29CF-F8ED-184D-3111CC277EC5}"/>
              </a:ext>
            </a:extLst>
          </p:cNvPr>
          <p:cNvSpPr>
            <a:spLocks noGrp="1"/>
          </p:cNvSpPr>
          <p:nvPr>
            <p:ph idx="1"/>
          </p:nvPr>
        </p:nvSpPr>
        <p:spPr>
          <a:xfrm>
            <a:off x="838199" y="1446847"/>
            <a:ext cx="10661073" cy="5277225"/>
          </a:xfrm>
        </p:spPr>
        <p:txBody>
          <a:bodyPr>
            <a:normAutofit fontScale="92500" lnSpcReduction="20000"/>
          </a:bodyPr>
          <a:lstStyle/>
          <a:p>
            <a:r>
              <a:rPr lang="en-CA" sz="3100" dirty="0"/>
              <a:t>Based on the analysis it can be inferred  that the shipping cost and discount  are the key factors affecting losses</a:t>
            </a:r>
          </a:p>
          <a:p>
            <a:r>
              <a:rPr lang="en-CA" sz="3100" dirty="0"/>
              <a:t>There is a negative correlation between profit and discount. The higher the discount the lower the profit.</a:t>
            </a:r>
          </a:p>
          <a:p>
            <a:pPr>
              <a:buFont typeface="Arial" panose="020B0604020202020204" pitchFamily="34" charset="0"/>
              <a:buChar char="•"/>
            </a:pPr>
            <a:r>
              <a:rPr lang="en-US" sz="3200" i="0" dirty="0">
                <a:solidFill>
                  <a:schemeClr val="tx1"/>
                </a:solidFill>
                <a:effectLst/>
              </a:rPr>
              <a:t>The furniture category incurs more losses </a:t>
            </a:r>
            <a:r>
              <a:rPr lang="en-US" sz="3200" dirty="0">
                <a:solidFill>
                  <a:schemeClr val="tx1"/>
                </a:solidFill>
              </a:rPr>
              <a:t>than</a:t>
            </a:r>
            <a:r>
              <a:rPr lang="en-US" sz="3200" i="0" dirty="0">
                <a:solidFill>
                  <a:schemeClr val="tx1"/>
                </a:solidFill>
                <a:effectLst/>
              </a:rPr>
              <a:t> the technology and Office Supplies category. Sales also vary from low to high in this category so </a:t>
            </a:r>
            <a:r>
              <a:rPr lang="en-US" sz="3200" dirty="0">
                <a:solidFill>
                  <a:schemeClr val="tx1"/>
                </a:solidFill>
              </a:rPr>
              <a:t>does</a:t>
            </a:r>
            <a:r>
              <a:rPr lang="en-US" sz="3200" i="0" dirty="0">
                <a:solidFill>
                  <a:schemeClr val="tx1"/>
                </a:solidFill>
                <a:effectLst/>
              </a:rPr>
              <a:t> profits.</a:t>
            </a:r>
            <a:endParaRPr lang="en-US" sz="2000" b="0" i="0" dirty="0">
              <a:solidFill>
                <a:schemeClr val="tx1"/>
              </a:solidFill>
              <a:effectLst/>
              <a:latin typeface="charter"/>
            </a:endParaRPr>
          </a:p>
          <a:p>
            <a:pPr algn="l">
              <a:buFont typeface="Arial" panose="020B0604020202020204" pitchFamily="34" charset="0"/>
              <a:buChar char="•"/>
            </a:pPr>
            <a:r>
              <a:rPr lang="en-US" sz="3200" b="0" i="0" dirty="0">
                <a:solidFill>
                  <a:schemeClr val="tx1"/>
                </a:solidFill>
                <a:effectLst/>
              </a:rPr>
              <a:t>On the other end of the spectrum, Machines, Fasteners, Supplies, Bookcases and Tables make close to zero margin to losses. These are products that Super Store can consider dropping from the product catalogue or increase the sale price and profit margin or bargain for a lower price from the supplier.</a:t>
            </a:r>
          </a:p>
          <a:p>
            <a:pPr algn="l">
              <a:buFont typeface="Arial" panose="020B0604020202020204" pitchFamily="34" charset="0"/>
              <a:buChar char="•"/>
            </a:pPr>
            <a:r>
              <a:rPr lang="en-US" sz="3200" dirty="0">
                <a:solidFill>
                  <a:schemeClr val="tx1"/>
                </a:solidFill>
              </a:rPr>
              <a:t>Discounts/markdowns – control seems to be lacking</a:t>
            </a:r>
            <a:endParaRPr lang="en-US" sz="3200" b="0" i="0" dirty="0">
              <a:solidFill>
                <a:schemeClr val="tx1"/>
              </a:solidFill>
              <a:effectLst/>
            </a:endParaRPr>
          </a:p>
          <a:p>
            <a:pPr marL="0" indent="0" algn="l">
              <a:buNone/>
            </a:pPr>
            <a:endParaRPr lang="en-US" sz="2000" b="0" i="0" dirty="0">
              <a:solidFill>
                <a:schemeClr val="tx1"/>
              </a:solidFill>
              <a:effectLst/>
            </a:endParaRPr>
          </a:p>
          <a:p>
            <a:endParaRPr lang="en-CA" sz="3100" dirty="0"/>
          </a:p>
          <a:p>
            <a:endParaRPr lang="en-CA" dirty="0"/>
          </a:p>
        </p:txBody>
      </p:sp>
    </p:spTree>
    <p:extLst>
      <p:ext uri="{BB962C8B-B14F-4D97-AF65-F5344CB8AC3E}">
        <p14:creationId xmlns:p14="http://schemas.microsoft.com/office/powerpoint/2010/main" val="748708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E8BD-F814-530F-B283-F9FBF690C72F}"/>
              </a:ext>
            </a:extLst>
          </p:cNvPr>
          <p:cNvSpPr>
            <a:spLocks noGrp="1"/>
          </p:cNvSpPr>
          <p:nvPr>
            <p:ph type="title"/>
          </p:nvPr>
        </p:nvSpPr>
        <p:spPr/>
        <p:txBody>
          <a:bodyPr>
            <a:normAutofit fontScale="90000"/>
          </a:bodyPr>
          <a:lstStyle/>
          <a:p>
            <a:pPr marL="0" indent="0">
              <a:buNone/>
            </a:pPr>
            <a:br>
              <a:rPr lang="en-CA" sz="3100" dirty="0"/>
            </a:br>
            <a:br>
              <a:rPr lang="en-CA" sz="3100" dirty="0"/>
            </a:br>
            <a:br>
              <a:rPr lang="en-CA" sz="3100" dirty="0"/>
            </a:br>
            <a:r>
              <a:rPr lang="en-CA" sz="3100" dirty="0"/>
              <a:t>Business Question 2-</a:t>
            </a:r>
            <a:r>
              <a:rPr lang="en-US" sz="3100" dirty="0">
                <a:solidFill>
                  <a:srgbClr val="FFFFFF"/>
                </a:solidFill>
                <a:effectLst/>
                <a:latin typeface="-apple-system"/>
              </a:rPr>
              <a:t>What store (city) and what products can help achieve business growth?</a:t>
            </a:r>
            <a:r>
              <a:rPr lang="en-US" sz="3100" b="0" i="0" dirty="0">
                <a:solidFill>
                  <a:srgbClr val="FFFFFF"/>
                </a:solidFill>
                <a:effectLst/>
                <a:latin typeface="-apple-system"/>
              </a:rPr>
              <a:t> </a:t>
            </a:r>
            <a:r>
              <a:rPr lang="en-US" sz="3100" dirty="0">
                <a:solidFill>
                  <a:srgbClr val="FFFFFF"/>
                </a:solidFill>
                <a:effectLst/>
                <a:latin typeface="-apple-system"/>
              </a:rPr>
              <a:t>What is the forecast of profit for the next 3 years?</a:t>
            </a:r>
            <a:br>
              <a:rPr lang="en-US" sz="3100" dirty="0">
                <a:solidFill>
                  <a:srgbClr val="FFFFFF"/>
                </a:solidFill>
                <a:effectLst/>
                <a:latin typeface="-apple-system"/>
              </a:rPr>
            </a:br>
            <a:br>
              <a:rPr lang="en-US" sz="5400" dirty="0">
                <a:solidFill>
                  <a:srgbClr val="FFFFFF"/>
                </a:solidFill>
                <a:latin typeface="-apple-system"/>
              </a:rPr>
            </a:br>
            <a:endParaRPr lang="en-CA" dirty="0"/>
          </a:p>
        </p:txBody>
      </p:sp>
      <p:sp>
        <p:nvSpPr>
          <p:cNvPr id="3" name="Content Placeholder 2">
            <a:extLst>
              <a:ext uri="{FF2B5EF4-FFF2-40B4-BE49-F238E27FC236}">
                <a16:creationId xmlns:a16="http://schemas.microsoft.com/office/drawing/2014/main" id="{E5BF329D-9A78-93FE-75B7-D8DE2DAA4246}"/>
              </a:ext>
            </a:extLst>
          </p:cNvPr>
          <p:cNvSpPr>
            <a:spLocks noGrp="1"/>
          </p:cNvSpPr>
          <p:nvPr>
            <p:ph idx="1"/>
          </p:nvPr>
        </p:nvSpPr>
        <p:spPr>
          <a:xfrm>
            <a:off x="838199" y="1690688"/>
            <a:ext cx="10639697" cy="4351338"/>
          </a:xfrm>
        </p:spPr>
        <p:txBody>
          <a:bodyPr>
            <a:normAutofit fontScale="92500" lnSpcReduction="20000"/>
          </a:bodyPr>
          <a:lstStyle/>
          <a:p>
            <a:endParaRPr lang="en-US" b="0" i="0" dirty="0">
              <a:solidFill>
                <a:srgbClr val="FFFFFF"/>
              </a:solidFill>
              <a:effectLst/>
              <a:latin typeface="-apple-system"/>
            </a:endParaRPr>
          </a:p>
          <a:p>
            <a:r>
              <a:rPr lang="en-US" b="0" i="0" dirty="0">
                <a:solidFill>
                  <a:srgbClr val="FFFFFF"/>
                </a:solidFill>
                <a:effectLst/>
                <a:latin typeface="-apple-system"/>
              </a:rPr>
              <a:t>What are the top 10 cities with the highest sales and profits.</a:t>
            </a:r>
          </a:p>
          <a:p>
            <a:pPr marL="0" indent="0">
              <a:buNone/>
            </a:pPr>
            <a:endParaRPr lang="en-US" b="0" i="0" dirty="0">
              <a:solidFill>
                <a:srgbClr val="FFFFFF"/>
              </a:solidFill>
              <a:effectLst/>
              <a:latin typeface="-apple-system"/>
            </a:endParaRPr>
          </a:p>
          <a:p>
            <a:r>
              <a:rPr lang="en-US" dirty="0">
                <a:solidFill>
                  <a:srgbClr val="FFFFFF"/>
                </a:solidFill>
                <a:latin typeface="-apple-system"/>
              </a:rPr>
              <a:t>What are the top 15  product with the highest profit.</a:t>
            </a:r>
          </a:p>
          <a:p>
            <a:endParaRPr lang="en-US" dirty="0">
              <a:solidFill>
                <a:srgbClr val="FFFFFF"/>
              </a:solidFill>
              <a:latin typeface="-apple-system"/>
            </a:endParaRPr>
          </a:p>
          <a:p>
            <a:r>
              <a:rPr lang="en-US" dirty="0">
                <a:solidFill>
                  <a:srgbClr val="FFFFFF"/>
                </a:solidFill>
                <a:latin typeface="-apple-system"/>
              </a:rPr>
              <a:t>What category and sub-category is more profitable.</a:t>
            </a:r>
          </a:p>
          <a:p>
            <a:pPr marL="0" indent="0">
              <a:buNone/>
            </a:pPr>
            <a:endParaRPr lang="en-US" dirty="0">
              <a:solidFill>
                <a:srgbClr val="FFFFFF"/>
              </a:solidFill>
              <a:latin typeface="-apple-system"/>
            </a:endParaRPr>
          </a:p>
          <a:p>
            <a:r>
              <a:rPr lang="en-US" dirty="0">
                <a:solidFill>
                  <a:srgbClr val="FFFFFF"/>
                </a:solidFill>
                <a:latin typeface="-apple-system"/>
              </a:rPr>
              <a:t>In what year was the highest sales/profit made.</a:t>
            </a:r>
          </a:p>
          <a:p>
            <a:pPr marL="0" indent="0">
              <a:buNone/>
            </a:pPr>
            <a:endParaRPr lang="en-US" dirty="0">
              <a:solidFill>
                <a:srgbClr val="FFFFFF"/>
              </a:solidFill>
              <a:latin typeface="-apple-system"/>
            </a:endParaRPr>
          </a:p>
          <a:p>
            <a:r>
              <a:rPr lang="en-CA" dirty="0">
                <a:solidFill>
                  <a:srgbClr val="FFFFFF"/>
                </a:solidFill>
                <a:latin typeface="-apple-system"/>
              </a:rPr>
              <a:t>What is the forecast of profit for the next three years.</a:t>
            </a:r>
            <a:endParaRPr lang="en-US" dirty="0">
              <a:solidFill>
                <a:srgbClr val="FFFFFF"/>
              </a:solidFill>
              <a:latin typeface="-apple-system"/>
            </a:endParaRPr>
          </a:p>
        </p:txBody>
      </p:sp>
    </p:spTree>
    <p:extLst>
      <p:ext uri="{BB962C8B-B14F-4D97-AF65-F5344CB8AC3E}">
        <p14:creationId xmlns:p14="http://schemas.microsoft.com/office/powerpoint/2010/main" val="961330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6130003-5222-4875-8738-1217755C7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D9E3C0-9A4D-38E8-D59C-B22CF46F0688}"/>
              </a:ext>
            </a:extLst>
          </p:cNvPr>
          <p:cNvSpPr>
            <a:spLocks noGrp="1"/>
          </p:cNvSpPr>
          <p:nvPr>
            <p:ph type="title"/>
          </p:nvPr>
        </p:nvSpPr>
        <p:spPr>
          <a:xfrm>
            <a:off x="838200" y="365125"/>
            <a:ext cx="10515600" cy="1325563"/>
          </a:xfrm>
        </p:spPr>
        <p:txBody>
          <a:bodyPr>
            <a:normAutofit/>
          </a:bodyPr>
          <a:lstStyle/>
          <a:p>
            <a:r>
              <a:rPr lang="en-CA" dirty="0">
                <a:gradFill flip="none" rotWithShape="1">
                  <a:gsLst>
                    <a:gs pos="28000">
                      <a:srgbClr val="EDEDED"/>
                    </a:gs>
                    <a:gs pos="0">
                      <a:srgbClr val="BFBFBF"/>
                    </a:gs>
                    <a:gs pos="100000">
                      <a:srgbClr val="FFFFFF"/>
                    </a:gs>
                  </a:gsLst>
                  <a:lin ang="4800000" scaled="0"/>
                  <a:tileRect/>
                </a:gradFill>
              </a:rPr>
              <a:t>Business Understanding</a:t>
            </a:r>
          </a:p>
        </p:txBody>
      </p:sp>
      <p:sp>
        <p:nvSpPr>
          <p:cNvPr id="2057" name="Rounded Rectangle 17">
            <a:extLst>
              <a:ext uri="{FF2B5EF4-FFF2-40B4-BE49-F238E27FC236}">
                <a16:creationId xmlns:a16="http://schemas.microsoft.com/office/drawing/2014/main" id="{3E388DCC-9257-412E-811D-30F74D4CB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B8E1495-20D6-6390-3CFA-C4BC7AD3E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1172" y="2891207"/>
            <a:ext cx="4187222" cy="20098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50E71A1-3685-519E-3494-3FDA389ED75C}"/>
              </a:ext>
            </a:extLst>
          </p:cNvPr>
          <p:cNvSpPr>
            <a:spLocks noGrp="1"/>
          </p:cNvSpPr>
          <p:nvPr>
            <p:ph idx="1"/>
          </p:nvPr>
        </p:nvSpPr>
        <p:spPr>
          <a:xfrm>
            <a:off x="6096000" y="1615568"/>
            <a:ext cx="5257799" cy="4877307"/>
          </a:xfrm>
        </p:spPr>
        <p:txBody>
          <a:bodyPr>
            <a:noAutofit/>
          </a:bodyPr>
          <a:lstStyle/>
          <a:p>
            <a:r>
              <a:rPr lang="en-CA" sz="1800" dirty="0">
                <a:gradFill>
                  <a:gsLst>
                    <a:gs pos="34000">
                      <a:srgbClr val="EDEDED"/>
                    </a:gs>
                    <a:gs pos="0">
                      <a:srgbClr val="BFBFBF"/>
                    </a:gs>
                    <a:gs pos="100000">
                      <a:srgbClr val="FFFFFF"/>
                    </a:gs>
                  </a:gsLst>
                  <a:lin ang="4800000" scaled="0"/>
                </a:gradFill>
              </a:rPr>
              <a:t>Superstore  has online retail business with 3 segments- Technology, Supplies and Furniture</a:t>
            </a:r>
          </a:p>
          <a:p>
            <a:r>
              <a:rPr lang="en-CA" sz="1800" dirty="0">
                <a:gradFill>
                  <a:gsLst>
                    <a:gs pos="34000">
                      <a:srgbClr val="EDEDED"/>
                    </a:gs>
                    <a:gs pos="0">
                      <a:srgbClr val="BFBFBF"/>
                    </a:gs>
                    <a:gs pos="100000">
                      <a:srgbClr val="FFFFFF"/>
                    </a:gs>
                  </a:gsLst>
                  <a:lin ang="4800000" scaled="0"/>
                </a:gradFill>
              </a:rPr>
              <a:t>The customers are of three types- consumers, Corporate and Home office</a:t>
            </a:r>
          </a:p>
          <a:p>
            <a:r>
              <a:rPr lang="en-CA" sz="1800" dirty="0">
                <a:gradFill>
                  <a:gsLst>
                    <a:gs pos="34000">
                      <a:srgbClr val="EDEDED"/>
                    </a:gs>
                    <a:gs pos="0">
                      <a:srgbClr val="BFBFBF"/>
                    </a:gs>
                    <a:gs pos="100000">
                      <a:srgbClr val="FFFFFF"/>
                    </a:gs>
                  </a:gsLst>
                  <a:lin ang="4800000" scaled="0"/>
                </a:gradFill>
              </a:rPr>
              <a:t>The store locations are in 3 regions namely – Western Canada, Central Canada and Atlantic.</a:t>
            </a:r>
          </a:p>
          <a:p>
            <a:r>
              <a:rPr lang="en-CA" sz="1800" dirty="0">
                <a:gradFill>
                  <a:gsLst>
                    <a:gs pos="34000">
                      <a:srgbClr val="EDEDED"/>
                    </a:gs>
                    <a:gs pos="0">
                      <a:srgbClr val="BFBFBF"/>
                    </a:gs>
                    <a:gs pos="100000">
                      <a:srgbClr val="FFFFFF"/>
                    </a:gs>
                  </a:gsLst>
                  <a:lin ang="4800000" scaled="0"/>
                </a:gradFill>
              </a:rPr>
              <a:t>The number of stores in  the various regions are as follows:</a:t>
            </a:r>
          </a:p>
          <a:p>
            <a:pPr marL="0" indent="0">
              <a:buNone/>
            </a:pPr>
            <a:r>
              <a:rPr lang="en-CA" sz="1800" dirty="0">
                <a:gradFill>
                  <a:gsLst>
                    <a:gs pos="34000">
                      <a:srgbClr val="EDEDED"/>
                    </a:gs>
                    <a:gs pos="0">
                      <a:srgbClr val="BFBFBF"/>
                    </a:gs>
                    <a:gs pos="100000">
                      <a:srgbClr val="FFFFFF"/>
                    </a:gs>
                  </a:gsLst>
                  <a:lin ang="4800000" scaled="0"/>
                </a:gradFill>
              </a:rPr>
              <a:t>	Atlantic region- 3</a:t>
            </a:r>
          </a:p>
          <a:p>
            <a:pPr marL="0" indent="0">
              <a:buNone/>
            </a:pPr>
            <a:r>
              <a:rPr lang="en-CA" sz="1800" dirty="0">
                <a:gradFill>
                  <a:gsLst>
                    <a:gs pos="34000">
                      <a:srgbClr val="EDEDED"/>
                    </a:gs>
                    <a:gs pos="0">
                      <a:srgbClr val="BFBFBF"/>
                    </a:gs>
                    <a:gs pos="100000">
                      <a:srgbClr val="FFFFFF"/>
                    </a:gs>
                  </a:gsLst>
                  <a:lin ang="4800000" scaled="0"/>
                </a:gradFill>
              </a:rPr>
              <a:t>	Central Canada region- 30</a:t>
            </a:r>
          </a:p>
          <a:p>
            <a:pPr marL="0" indent="0">
              <a:buNone/>
            </a:pPr>
            <a:r>
              <a:rPr lang="en-CA" sz="1800" dirty="0">
                <a:gradFill>
                  <a:gsLst>
                    <a:gs pos="34000">
                      <a:srgbClr val="EDEDED"/>
                    </a:gs>
                    <a:gs pos="0">
                      <a:srgbClr val="BFBFBF"/>
                    </a:gs>
                    <a:gs pos="100000">
                      <a:srgbClr val="FFFFFF"/>
                    </a:gs>
                  </a:gsLst>
                  <a:lin ang="4800000" scaled="0"/>
                </a:gradFill>
              </a:rPr>
              <a:t>	Western Canada- 13</a:t>
            </a:r>
          </a:p>
          <a:p>
            <a:r>
              <a:rPr lang="en-CA" sz="1800" dirty="0">
                <a:gradFill>
                  <a:gsLst>
                    <a:gs pos="34000">
                      <a:srgbClr val="EDEDED"/>
                    </a:gs>
                    <a:gs pos="0">
                      <a:srgbClr val="BFBFBF"/>
                    </a:gs>
                    <a:gs pos="100000">
                      <a:srgbClr val="FFFFFF"/>
                    </a:gs>
                  </a:gsLst>
                  <a:lin ang="4800000" scaled="0"/>
                </a:gradFill>
              </a:rPr>
              <a:t>The shipping mode used by the store includes First Class, same day, Second Class and Regular shipping.</a:t>
            </a:r>
          </a:p>
          <a:p>
            <a:pPr marL="0" indent="0">
              <a:buNone/>
            </a:pPr>
            <a:r>
              <a:rPr lang="en-CA" sz="1800" dirty="0">
                <a:gradFill>
                  <a:gsLst>
                    <a:gs pos="34000">
                      <a:srgbClr val="EDEDED"/>
                    </a:gs>
                    <a:gs pos="0">
                      <a:srgbClr val="BFBFBF"/>
                    </a:gs>
                    <a:gs pos="100000">
                      <a:srgbClr val="FFFFFF"/>
                    </a:gs>
                  </a:gsLst>
                  <a:lin ang="4800000" scaled="0"/>
                </a:gradFill>
              </a:rPr>
              <a:t>Continued….</a:t>
            </a:r>
          </a:p>
        </p:txBody>
      </p:sp>
    </p:spTree>
    <p:extLst>
      <p:ext uri="{BB962C8B-B14F-4D97-AF65-F5344CB8AC3E}">
        <p14:creationId xmlns:p14="http://schemas.microsoft.com/office/powerpoint/2010/main" val="400138404"/>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48603D-3466-B8A9-13F6-7B1F7403C98C}"/>
              </a:ext>
            </a:extLst>
          </p:cNvPr>
          <p:cNvSpPr>
            <a:spLocks noGrp="1"/>
          </p:cNvSpPr>
          <p:nvPr>
            <p:ph idx="1"/>
          </p:nvPr>
        </p:nvSpPr>
        <p:spPr>
          <a:xfrm>
            <a:off x="666974" y="1825625"/>
            <a:ext cx="3606853" cy="4351338"/>
          </a:xfrm>
        </p:spPr>
        <p:txBody>
          <a:bodyPr>
            <a:normAutofit/>
          </a:bodyPr>
          <a:lstStyle/>
          <a:p>
            <a:r>
              <a:rPr lang="en-CA" sz="4400" b="1" i="1" dirty="0">
                <a:gradFill flip="none" rotWithShape="1">
                  <a:gsLst>
                    <a:gs pos="28000">
                      <a:srgbClr val="EDEDED"/>
                    </a:gs>
                    <a:gs pos="0">
                      <a:srgbClr val="BFBFBF"/>
                    </a:gs>
                    <a:gs pos="100000">
                      <a:srgbClr val="FFFFFF"/>
                    </a:gs>
                  </a:gsLst>
                  <a:lin ang="4800000" scaled="0"/>
                  <a:tileRect/>
                </a:gradFill>
              </a:rPr>
              <a:t>Top 10 Cities with highest Sales</a:t>
            </a:r>
            <a:endParaRPr lang="en-CA" sz="4400" b="1" i="1" dirty="0">
              <a:gradFill>
                <a:gsLst>
                  <a:gs pos="34000">
                    <a:srgbClr val="EDEDED"/>
                  </a:gs>
                  <a:gs pos="0">
                    <a:srgbClr val="BFBFBF"/>
                  </a:gs>
                  <a:gs pos="100000">
                    <a:srgbClr val="FFFFFF"/>
                  </a:gs>
                </a:gsLst>
                <a:lin ang="4800000" scaled="0"/>
              </a:gradFill>
            </a:endParaRPr>
          </a:p>
        </p:txBody>
      </p:sp>
      <p:pic>
        <p:nvPicPr>
          <p:cNvPr id="5" name="Picture 4">
            <a:extLst>
              <a:ext uri="{FF2B5EF4-FFF2-40B4-BE49-F238E27FC236}">
                <a16:creationId xmlns:a16="http://schemas.microsoft.com/office/drawing/2014/main" id="{6E84D7FD-03AA-9786-B187-6E070D1B06B2}"/>
              </a:ext>
            </a:extLst>
          </p:cNvPr>
          <p:cNvPicPr>
            <a:picLocks noChangeAspect="1"/>
          </p:cNvPicPr>
          <p:nvPr/>
        </p:nvPicPr>
        <p:blipFill>
          <a:blip r:embed="rId3"/>
          <a:stretch>
            <a:fillRect/>
          </a:stretch>
        </p:blipFill>
        <p:spPr>
          <a:xfrm>
            <a:off x="4618105" y="816430"/>
            <a:ext cx="7356182" cy="5094513"/>
          </a:xfrm>
          <a:prstGeom prst="rect">
            <a:avLst/>
          </a:prstGeom>
        </p:spPr>
      </p:pic>
    </p:spTree>
    <p:extLst>
      <p:ext uri="{BB962C8B-B14F-4D97-AF65-F5344CB8AC3E}">
        <p14:creationId xmlns:p14="http://schemas.microsoft.com/office/powerpoint/2010/main" val="330410954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1D32-62DB-68A5-B2AA-E6DF65EC06FA}"/>
              </a:ext>
            </a:extLst>
          </p:cNvPr>
          <p:cNvSpPr>
            <a:spLocks noGrp="1"/>
          </p:cNvSpPr>
          <p:nvPr>
            <p:ph type="title"/>
          </p:nvPr>
        </p:nvSpPr>
        <p:spPr/>
        <p:txBody>
          <a:bodyPr/>
          <a:lstStyle/>
          <a:p>
            <a:r>
              <a:rPr lang="en-CA" b="1" i="1" dirty="0"/>
              <a:t>Top 10 Cities with highest  Profit</a:t>
            </a:r>
          </a:p>
        </p:txBody>
      </p:sp>
      <p:pic>
        <p:nvPicPr>
          <p:cNvPr id="7" name="Content Placeholder 6">
            <a:extLst>
              <a:ext uri="{FF2B5EF4-FFF2-40B4-BE49-F238E27FC236}">
                <a16:creationId xmlns:a16="http://schemas.microsoft.com/office/drawing/2014/main" id="{64985F16-C239-CF8D-932B-F6EE9E753EED}"/>
              </a:ext>
            </a:extLst>
          </p:cNvPr>
          <p:cNvPicPr>
            <a:picLocks noGrp="1" noChangeAspect="1"/>
          </p:cNvPicPr>
          <p:nvPr>
            <p:ph idx="1"/>
          </p:nvPr>
        </p:nvPicPr>
        <p:blipFill>
          <a:blip r:embed="rId2"/>
          <a:stretch>
            <a:fillRect/>
          </a:stretch>
        </p:blipFill>
        <p:spPr>
          <a:xfrm>
            <a:off x="512075" y="2658104"/>
            <a:ext cx="3743662" cy="2329531"/>
          </a:xfrm>
        </p:spPr>
      </p:pic>
      <p:pic>
        <p:nvPicPr>
          <p:cNvPr id="5" name="Picture 4">
            <a:extLst>
              <a:ext uri="{FF2B5EF4-FFF2-40B4-BE49-F238E27FC236}">
                <a16:creationId xmlns:a16="http://schemas.microsoft.com/office/drawing/2014/main" id="{A4B88DB6-BF15-F61D-7A70-460EE1A43D7F}"/>
              </a:ext>
            </a:extLst>
          </p:cNvPr>
          <p:cNvPicPr>
            <a:picLocks noChangeAspect="1"/>
          </p:cNvPicPr>
          <p:nvPr/>
        </p:nvPicPr>
        <p:blipFill>
          <a:blip r:embed="rId3"/>
          <a:stretch>
            <a:fillRect/>
          </a:stretch>
        </p:blipFill>
        <p:spPr>
          <a:xfrm>
            <a:off x="4692073" y="1415842"/>
            <a:ext cx="6987852" cy="5273497"/>
          </a:xfrm>
          <a:prstGeom prst="rect">
            <a:avLst/>
          </a:prstGeom>
        </p:spPr>
      </p:pic>
    </p:spTree>
    <p:extLst>
      <p:ext uri="{BB962C8B-B14F-4D97-AF65-F5344CB8AC3E}">
        <p14:creationId xmlns:p14="http://schemas.microsoft.com/office/powerpoint/2010/main" val="888308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A8FC-6BEE-759C-0ED1-F1E07593D350}"/>
              </a:ext>
            </a:extLst>
          </p:cNvPr>
          <p:cNvSpPr>
            <a:spLocks noGrp="1"/>
          </p:cNvSpPr>
          <p:nvPr>
            <p:ph type="title"/>
          </p:nvPr>
        </p:nvSpPr>
        <p:spPr>
          <a:xfrm>
            <a:off x="243589" y="1073347"/>
            <a:ext cx="2573502" cy="2944470"/>
          </a:xfrm>
        </p:spPr>
        <p:txBody>
          <a:bodyPr>
            <a:normAutofit/>
          </a:bodyPr>
          <a:lstStyle/>
          <a:p>
            <a:r>
              <a:rPr lang="en-CA" sz="3200" b="1" i="1" dirty="0"/>
              <a:t>Profit by Category and Sub-category</a:t>
            </a:r>
          </a:p>
        </p:txBody>
      </p:sp>
      <p:pic>
        <p:nvPicPr>
          <p:cNvPr id="9" name="Picture 8">
            <a:extLst>
              <a:ext uri="{FF2B5EF4-FFF2-40B4-BE49-F238E27FC236}">
                <a16:creationId xmlns:a16="http://schemas.microsoft.com/office/drawing/2014/main" id="{89D3513F-E257-2416-54C7-0898C43CB8A4}"/>
              </a:ext>
            </a:extLst>
          </p:cNvPr>
          <p:cNvPicPr>
            <a:picLocks noChangeAspect="1"/>
          </p:cNvPicPr>
          <p:nvPr/>
        </p:nvPicPr>
        <p:blipFill>
          <a:blip r:embed="rId2"/>
          <a:stretch>
            <a:fillRect/>
          </a:stretch>
        </p:blipFill>
        <p:spPr>
          <a:xfrm>
            <a:off x="3306619" y="467177"/>
            <a:ext cx="8641794" cy="5639289"/>
          </a:xfrm>
          <a:prstGeom prst="rect">
            <a:avLst/>
          </a:prstGeom>
        </p:spPr>
      </p:pic>
    </p:spTree>
    <p:extLst>
      <p:ext uri="{BB962C8B-B14F-4D97-AF65-F5344CB8AC3E}">
        <p14:creationId xmlns:p14="http://schemas.microsoft.com/office/powerpoint/2010/main" val="1617449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D4767-782E-DFED-6D72-863E795F8B8D}"/>
              </a:ext>
            </a:extLst>
          </p:cNvPr>
          <p:cNvSpPr>
            <a:spLocks noGrp="1"/>
          </p:cNvSpPr>
          <p:nvPr>
            <p:ph type="title"/>
          </p:nvPr>
        </p:nvSpPr>
        <p:spPr/>
        <p:txBody>
          <a:bodyPr/>
          <a:lstStyle/>
          <a:p>
            <a:r>
              <a:rPr lang="en-CA" dirty="0"/>
              <a:t>Top 10 Sales by Product name</a:t>
            </a:r>
          </a:p>
        </p:txBody>
      </p:sp>
      <p:pic>
        <p:nvPicPr>
          <p:cNvPr id="9" name="Content Placeholder 8">
            <a:extLst>
              <a:ext uri="{FF2B5EF4-FFF2-40B4-BE49-F238E27FC236}">
                <a16:creationId xmlns:a16="http://schemas.microsoft.com/office/drawing/2014/main" id="{1838105C-04AA-FA92-A448-B2AB44291B9E}"/>
              </a:ext>
            </a:extLst>
          </p:cNvPr>
          <p:cNvPicPr>
            <a:picLocks noGrp="1" noChangeAspect="1"/>
          </p:cNvPicPr>
          <p:nvPr>
            <p:ph idx="1"/>
          </p:nvPr>
        </p:nvPicPr>
        <p:blipFill>
          <a:blip r:embed="rId2"/>
          <a:stretch>
            <a:fillRect/>
          </a:stretch>
        </p:blipFill>
        <p:spPr>
          <a:xfrm>
            <a:off x="1012372" y="2043339"/>
            <a:ext cx="9625298" cy="4351338"/>
          </a:xfrm>
        </p:spPr>
      </p:pic>
    </p:spTree>
    <p:extLst>
      <p:ext uri="{BB962C8B-B14F-4D97-AF65-F5344CB8AC3E}">
        <p14:creationId xmlns:p14="http://schemas.microsoft.com/office/powerpoint/2010/main" val="4256398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A12D82-D77A-1F9D-67E0-302EFEFC6D2C}"/>
              </a:ext>
            </a:extLst>
          </p:cNvPr>
          <p:cNvSpPr>
            <a:spLocks noGrp="1"/>
          </p:cNvSpPr>
          <p:nvPr>
            <p:ph type="title"/>
          </p:nvPr>
        </p:nvSpPr>
        <p:spPr>
          <a:xfrm>
            <a:off x="535709" y="365125"/>
            <a:ext cx="3738117" cy="1639166"/>
          </a:xfrm>
        </p:spPr>
        <p:txBody>
          <a:bodyPr vert="horz" lIns="91440" tIns="45720" rIns="91440" bIns="45720" rtlCol="0" anchor="ctr">
            <a:normAutofit fontScale="90000"/>
          </a:bodyPr>
          <a:lstStyle/>
          <a:p>
            <a:r>
              <a:rPr lang="en-US" sz="4000" b="1" i="1" dirty="0">
                <a:gradFill flip="none" rotWithShape="1">
                  <a:gsLst>
                    <a:gs pos="28000">
                      <a:srgbClr val="EDEDED"/>
                    </a:gs>
                    <a:gs pos="0">
                      <a:srgbClr val="BFBFBF"/>
                    </a:gs>
                    <a:gs pos="100000">
                      <a:srgbClr val="FFFFFF"/>
                    </a:gs>
                  </a:gsLst>
                  <a:lin ang="4800000" scaled="0"/>
                  <a:tileRect/>
                </a:gradFill>
              </a:rPr>
              <a:t>Profit City and Product Name </a:t>
            </a:r>
            <a:br>
              <a:rPr lang="en-US" sz="4000" b="1" i="1" dirty="0">
                <a:gradFill flip="none" rotWithShape="1">
                  <a:gsLst>
                    <a:gs pos="28000">
                      <a:srgbClr val="EDEDED"/>
                    </a:gs>
                    <a:gs pos="0">
                      <a:srgbClr val="BFBFBF"/>
                    </a:gs>
                    <a:gs pos="100000">
                      <a:srgbClr val="FFFFFF"/>
                    </a:gs>
                  </a:gsLst>
                  <a:lin ang="4800000" scaled="0"/>
                  <a:tileRect/>
                </a:gradFill>
              </a:rPr>
            </a:br>
            <a:endParaRPr lang="en-US" sz="4000" b="1" i="1" dirty="0">
              <a:gradFill flip="none" rotWithShape="1">
                <a:gsLst>
                  <a:gs pos="28000">
                    <a:srgbClr val="EDEDED"/>
                  </a:gs>
                  <a:gs pos="0">
                    <a:srgbClr val="BFBFBF"/>
                  </a:gs>
                  <a:gs pos="100000">
                    <a:srgbClr val="FFFFFF"/>
                  </a:gs>
                </a:gsLst>
                <a:lin ang="4800000" scaled="0"/>
                <a:tileRect/>
              </a:gradFill>
            </a:endParaRPr>
          </a:p>
        </p:txBody>
      </p:sp>
      <p:sp>
        <p:nvSpPr>
          <p:cNvPr id="7" name="TextBox 6">
            <a:extLst>
              <a:ext uri="{FF2B5EF4-FFF2-40B4-BE49-F238E27FC236}">
                <a16:creationId xmlns:a16="http://schemas.microsoft.com/office/drawing/2014/main" id="{59B25C37-D4FD-ED3F-11ED-BABF4F5B5E9E}"/>
              </a:ext>
            </a:extLst>
          </p:cNvPr>
          <p:cNvSpPr txBox="1"/>
          <p:nvPr/>
        </p:nvSpPr>
        <p:spPr>
          <a:xfrm>
            <a:off x="666974" y="1825625"/>
            <a:ext cx="3606853" cy="4351338"/>
          </a:xfrm>
          <a:prstGeom prst="rect">
            <a:avLst/>
          </a:prstGeom>
        </p:spPr>
        <p:txBody>
          <a:bodyPr vert="horz" lIns="91440" tIns="45720" rIns="91440" bIns="45720" rtlCol="0">
            <a:normAutofit/>
          </a:bodyPr>
          <a:lstStyle/>
          <a:p>
            <a:pPr defTabSz="914400">
              <a:lnSpc>
                <a:spcPct val="90000"/>
              </a:lnSpc>
              <a:spcAft>
                <a:spcPts val="600"/>
              </a:spcAft>
            </a:pPr>
            <a:endParaRPr lang="en-US" sz="2000" b="0" i="1" dirty="0">
              <a:gradFill flip="none" rotWithShape="1">
                <a:gsLst>
                  <a:gs pos="28000">
                    <a:srgbClr val="EDEDED"/>
                  </a:gs>
                  <a:gs pos="0">
                    <a:srgbClr val="BFBFBF"/>
                  </a:gs>
                  <a:gs pos="100000">
                    <a:srgbClr val="FFFFFF"/>
                  </a:gs>
                </a:gsLst>
                <a:lin ang="4800000" scaled="0"/>
                <a:tileRect/>
              </a:gradFill>
              <a:effectLst/>
            </a:endParaRPr>
          </a:p>
          <a:p>
            <a:pPr defTabSz="914400">
              <a:lnSpc>
                <a:spcPct val="90000"/>
              </a:lnSpc>
              <a:spcAft>
                <a:spcPts val="600"/>
              </a:spcAft>
            </a:pPr>
            <a:r>
              <a:rPr lang="en-US" sz="2000" b="0" i="1" dirty="0">
                <a:gradFill>
                  <a:gsLst>
                    <a:gs pos="34000">
                      <a:srgbClr val="EDEDED"/>
                    </a:gs>
                    <a:gs pos="0">
                      <a:srgbClr val="BFBFBF"/>
                    </a:gs>
                    <a:gs pos="100000">
                      <a:srgbClr val="FFFFFF"/>
                    </a:gs>
                  </a:gsLst>
                  <a:lin ang="4800000" scaled="0"/>
                </a:gradFill>
                <a:effectLst/>
              </a:rPr>
              <a:t>St. John </a:t>
            </a:r>
            <a:r>
              <a:rPr lang="en-US" sz="2000" i="1" dirty="0">
                <a:gradFill>
                  <a:gsLst>
                    <a:gs pos="34000">
                      <a:srgbClr val="EDEDED"/>
                    </a:gs>
                    <a:gs pos="0">
                      <a:srgbClr val="BFBFBF"/>
                    </a:gs>
                    <a:gs pos="100000">
                      <a:srgbClr val="FFFFFF"/>
                    </a:gs>
                  </a:gsLst>
                  <a:lin ang="4800000" scaled="0"/>
                </a:gradFill>
              </a:rPr>
              <a:t>is</a:t>
            </a:r>
            <a:r>
              <a:rPr lang="en-US" sz="2000" b="0" i="1" dirty="0">
                <a:gradFill>
                  <a:gsLst>
                    <a:gs pos="34000">
                      <a:srgbClr val="EDEDED"/>
                    </a:gs>
                    <a:gs pos="0">
                      <a:srgbClr val="BFBFBF"/>
                    </a:gs>
                    <a:gs pos="100000">
                      <a:srgbClr val="FFFFFF"/>
                    </a:gs>
                  </a:gsLst>
                  <a:lin ang="4800000" scaled="0"/>
                </a:gradFill>
                <a:effectLst/>
              </a:rPr>
              <a:t> remote place and far away compared to other cities. Hence, it can be inferred that the need for up to date and advance technology is necessary to remain in communication with the world.</a:t>
            </a:r>
            <a:endParaRPr lang="en-US" sz="2000" dirty="0">
              <a:gradFill>
                <a:gsLst>
                  <a:gs pos="34000">
                    <a:srgbClr val="EDEDED"/>
                  </a:gs>
                  <a:gs pos="0">
                    <a:srgbClr val="BFBFBF"/>
                  </a:gs>
                  <a:gs pos="100000">
                    <a:srgbClr val="FFFFFF"/>
                  </a:gs>
                </a:gsLst>
                <a:lin ang="4800000" scaled="0"/>
              </a:gradFill>
            </a:endParaRPr>
          </a:p>
        </p:txBody>
      </p:sp>
      <p:pic>
        <p:nvPicPr>
          <p:cNvPr id="6" name="Content Placeholder 5">
            <a:extLst>
              <a:ext uri="{FF2B5EF4-FFF2-40B4-BE49-F238E27FC236}">
                <a16:creationId xmlns:a16="http://schemas.microsoft.com/office/drawing/2014/main" id="{D5CBBDB8-49C4-DA5A-AD2B-C416D9199596}"/>
              </a:ext>
            </a:extLst>
          </p:cNvPr>
          <p:cNvPicPr>
            <a:picLocks noGrp="1" noChangeAspect="1"/>
          </p:cNvPicPr>
          <p:nvPr>
            <p:ph idx="1"/>
          </p:nvPr>
        </p:nvPicPr>
        <p:blipFill>
          <a:blip r:embed="rId3"/>
          <a:stretch>
            <a:fillRect/>
          </a:stretch>
        </p:blipFill>
        <p:spPr>
          <a:xfrm>
            <a:off x="4618104" y="-24774"/>
            <a:ext cx="7573896" cy="6882773"/>
          </a:xfrm>
        </p:spPr>
      </p:pic>
    </p:spTree>
    <p:extLst>
      <p:ext uri="{BB962C8B-B14F-4D97-AF65-F5344CB8AC3E}">
        <p14:creationId xmlns:p14="http://schemas.microsoft.com/office/powerpoint/2010/main" val="12268251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163FB-EA97-FF74-957A-0595CDDDE86B}"/>
              </a:ext>
            </a:extLst>
          </p:cNvPr>
          <p:cNvSpPr>
            <a:spLocks noGrp="1"/>
          </p:cNvSpPr>
          <p:nvPr>
            <p:ph type="title"/>
          </p:nvPr>
        </p:nvSpPr>
        <p:spPr>
          <a:xfrm>
            <a:off x="477983" y="789998"/>
            <a:ext cx="3435625" cy="2424257"/>
          </a:xfrm>
        </p:spPr>
        <p:txBody>
          <a:bodyPr>
            <a:normAutofit/>
          </a:bodyPr>
          <a:lstStyle/>
          <a:p>
            <a:r>
              <a:rPr lang="en-CA" sz="4000" b="1" i="1" dirty="0">
                <a:gradFill flip="none" rotWithShape="1">
                  <a:gsLst>
                    <a:gs pos="28000">
                      <a:srgbClr val="EDEDED"/>
                    </a:gs>
                    <a:gs pos="0">
                      <a:srgbClr val="BFBFBF"/>
                    </a:gs>
                    <a:gs pos="100000">
                      <a:srgbClr val="FFFFFF"/>
                    </a:gs>
                  </a:gsLst>
                  <a:lin ang="4800000" scaled="0"/>
                  <a:tileRect/>
                </a:gradFill>
              </a:rPr>
              <a:t>Sales and Profit by Year</a:t>
            </a:r>
          </a:p>
        </p:txBody>
      </p:sp>
      <p:pic>
        <p:nvPicPr>
          <p:cNvPr id="5" name="Content Placeholder 4">
            <a:extLst>
              <a:ext uri="{FF2B5EF4-FFF2-40B4-BE49-F238E27FC236}">
                <a16:creationId xmlns:a16="http://schemas.microsoft.com/office/drawing/2014/main" id="{00FB84AC-85E1-2CEB-813F-4F59CCBB271B}"/>
              </a:ext>
            </a:extLst>
          </p:cNvPr>
          <p:cNvPicPr>
            <a:picLocks noChangeAspect="1"/>
          </p:cNvPicPr>
          <p:nvPr/>
        </p:nvPicPr>
        <p:blipFill>
          <a:blip r:embed="rId3"/>
          <a:stretch>
            <a:fillRect/>
          </a:stretch>
        </p:blipFill>
        <p:spPr>
          <a:xfrm>
            <a:off x="4940801" y="636998"/>
            <a:ext cx="7038643" cy="5539965"/>
          </a:xfrm>
          <a:prstGeom prst="rect">
            <a:avLst/>
          </a:prstGeom>
        </p:spPr>
      </p:pic>
    </p:spTree>
    <p:extLst>
      <p:ext uri="{BB962C8B-B14F-4D97-AF65-F5344CB8AC3E}">
        <p14:creationId xmlns:p14="http://schemas.microsoft.com/office/powerpoint/2010/main" val="1640867110"/>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6631-0379-D3C4-BD6B-44A156EFA783}"/>
              </a:ext>
            </a:extLst>
          </p:cNvPr>
          <p:cNvSpPr>
            <a:spLocks noGrp="1"/>
          </p:cNvSpPr>
          <p:nvPr>
            <p:ph type="title"/>
          </p:nvPr>
        </p:nvSpPr>
        <p:spPr>
          <a:xfrm>
            <a:off x="210994" y="531956"/>
            <a:ext cx="4333296" cy="3929207"/>
          </a:xfrm>
        </p:spPr>
        <p:txBody>
          <a:bodyPr>
            <a:normAutofit/>
          </a:bodyPr>
          <a:lstStyle/>
          <a:p>
            <a:r>
              <a:rPr lang="en-CA" sz="4000" b="1" i="1" dirty="0"/>
              <a:t>Pivot table showing profits by year (2016-2019)</a:t>
            </a:r>
          </a:p>
        </p:txBody>
      </p:sp>
      <p:pic>
        <p:nvPicPr>
          <p:cNvPr id="10" name="Picture 9" descr="Graphical user interface, application&#10;&#10;Description automatically generated">
            <a:extLst>
              <a:ext uri="{FF2B5EF4-FFF2-40B4-BE49-F238E27FC236}">
                <a16:creationId xmlns:a16="http://schemas.microsoft.com/office/drawing/2014/main" id="{F718FB74-C825-2666-FF27-4C1227BC6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769" y="914400"/>
            <a:ext cx="7840231" cy="5411644"/>
          </a:xfrm>
          <a:prstGeom prst="rect">
            <a:avLst/>
          </a:prstGeom>
        </p:spPr>
      </p:pic>
    </p:spTree>
    <p:extLst>
      <p:ext uri="{BB962C8B-B14F-4D97-AF65-F5344CB8AC3E}">
        <p14:creationId xmlns:p14="http://schemas.microsoft.com/office/powerpoint/2010/main" val="2465737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5">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7">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DD39F-25BC-9FF1-543B-A93FB05B8AFA}"/>
              </a:ext>
            </a:extLst>
          </p:cNvPr>
          <p:cNvSpPr>
            <a:spLocks noGrp="1"/>
          </p:cNvSpPr>
          <p:nvPr>
            <p:ph type="title"/>
          </p:nvPr>
        </p:nvSpPr>
        <p:spPr>
          <a:xfrm>
            <a:off x="349321" y="365125"/>
            <a:ext cx="3924505" cy="3846657"/>
          </a:xfrm>
        </p:spPr>
        <p:txBody>
          <a:bodyPr>
            <a:normAutofit/>
          </a:bodyPr>
          <a:lstStyle/>
          <a:p>
            <a:r>
              <a:rPr lang="en-CA" sz="3100" b="1" i="1" dirty="0">
                <a:gradFill flip="none" rotWithShape="1">
                  <a:gsLst>
                    <a:gs pos="28000">
                      <a:srgbClr val="EDEDED"/>
                    </a:gs>
                    <a:gs pos="0">
                      <a:srgbClr val="BFBFBF"/>
                    </a:gs>
                    <a:gs pos="100000">
                      <a:srgbClr val="FFFFFF"/>
                    </a:gs>
                  </a:gsLst>
                  <a:lin ang="4800000" scaled="0"/>
                  <a:tileRect/>
                </a:gradFill>
              </a:rPr>
              <a:t>Business question- Forecast of Profit for the next 3 years showing the upper and lower confidence</a:t>
            </a:r>
          </a:p>
        </p:txBody>
      </p:sp>
      <p:pic>
        <p:nvPicPr>
          <p:cNvPr id="5" name="Content Placeholder 4" descr="Chart, line chart&#10;&#10;Description automatically generated">
            <a:extLst>
              <a:ext uri="{FF2B5EF4-FFF2-40B4-BE49-F238E27FC236}">
                <a16:creationId xmlns:a16="http://schemas.microsoft.com/office/drawing/2014/main" id="{3A295908-8BA3-7DBA-38D5-811AF3E2D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452" y="0"/>
            <a:ext cx="7524330" cy="6678202"/>
          </a:xfrm>
          <a:prstGeom prst="rect">
            <a:avLst/>
          </a:prstGeom>
        </p:spPr>
      </p:pic>
    </p:spTree>
    <p:extLst>
      <p:ext uri="{BB962C8B-B14F-4D97-AF65-F5344CB8AC3E}">
        <p14:creationId xmlns:p14="http://schemas.microsoft.com/office/powerpoint/2010/main" val="493920195"/>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F8DA-5541-A4AC-10B6-0B05975ECA69}"/>
              </a:ext>
            </a:extLst>
          </p:cNvPr>
          <p:cNvSpPr>
            <a:spLocks noGrp="1"/>
          </p:cNvSpPr>
          <p:nvPr>
            <p:ph type="title"/>
          </p:nvPr>
        </p:nvSpPr>
        <p:spPr/>
        <p:txBody>
          <a:bodyPr>
            <a:normAutofit fontScale="90000"/>
          </a:bodyPr>
          <a:lstStyle/>
          <a:p>
            <a:r>
              <a:rPr lang="en-CA"/>
              <a:t>Forecast of the profit for the next 3 years(2020- 2022)</a:t>
            </a:r>
            <a:endParaRPr lang="en-CA" dirty="0"/>
          </a:p>
        </p:txBody>
      </p:sp>
      <p:pic>
        <p:nvPicPr>
          <p:cNvPr id="5" name="Picture 4" descr="Chart, line chart&#10;&#10;Description automatically generated">
            <a:extLst>
              <a:ext uri="{FF2B5EF4-FFF2-40B4-BE49-F238E27FC236}">
                <a16:creationId xmlns:a16="http://schemas.microsoft.com/office/drawing/2014/main" id="{7BFA5304-7933-E3C3-EB87-C0123C506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5463"/>
            <a:ext cx="10096500" cy="4958842"/>
          </a:xfrm>
          <a:prstGeom prst="rect">
            <a:avLst/>
          </a:prstGeom>
        </p:spPr>
      </p:pic>
    </p:spTree>
    <p:extLst>
      <p:ext uri="{BB962C8B-B14F-4D97-AF65-F5344CB8AC3E}">
        <p14:creationId xmlns:p14="http://schemas.microsoft.com/office/powerpoint/2010/main" val="2258590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9BFA-A181-20D6-1616-4DF2CA1DA8AF}"/>
              </a:ext>
            </a:extLst>
          </p:cNvPr>
          <p:cNvSpPr>
            <a:spLocks noGrp="1"/>
          </p:cNvSpPr>
          <p:nvPr>
            <p:ph type="title"/>
          </p:nvPr>
        </p:nvSpPr>
        <p:spPr/>
        <p:txBody>
          <a:bodyPr/>
          <a:lstStyle/>
          <a:p>
            <a:r>
              <a:rPr lang="en-CA" b="1" i="1" dirty="0"/>
              <a:t>Summary of Analysis</a:t>
            </a:r>
          </a:p>
        </p:txBody>
      </p:sp>
      <p:sp>
        <p:nvSpPr>
          <p:cNvPr id="3" name="Content Placeholder 2">
            <a:extLst>
              <a:ext uri="{FF2B5EF4-FFF2-40B4-BE49-F238E27FC236}">
                <a16:creationId xmlns:a16="http://schemas.microsoft.com/office/drawing/2014/main" id="{DBB4D4A8-7A82-DB4C-DA14-BDB633B60EBB}"/>
              </a:ext>
            </a:extLst>
          </p:cNvPr>
          <p:cNvSpPr>
            <a:spLocks noGrp="1"/>
          </p:cNvSpPr>
          <p:nvPr>
            <p:ph idx="1"/>
          </p:nvPr>
        </p:nvSpPr>
        <p:spPr/>
        <p:txBody>
          <a:bodyPr>
            <a:normAutofit fontScale="32500" lnSpcReduction="20000"/>
          </a:bodyPr>
          <a:lstStyle/>
          <a:p>
            <a:r>
              <a:rPr lang="en-US" sz="4500" b="0" i="0" dirty="0">
                <a:solidFill>
                  <a:srgbClr val="FFFFFF"/>
                </a:solidFill>
                <a:effectLst/>
              </a:rPr>
              <a:t>From the visualizations above, it can be </a:t>
            </a:r>
            <a:r>
              <a:rPr lang="en-US" sz="4500" dirty="0">
                <a:solidFill>
                  <a:srgbClr val="FFFFFF"/>
                </a:solidFill>
              </a:rPr>
              <a:t>inferred</a:t>
            </a:r>
            <a:r>
              <a:rPr lang="en-US" sz="4500" b="0" i="0" dirty="0">
                <a:solidFill>
                  <a:srgbClr val="FFFFFF"/>
                </a:solidFill>
                <a:effectLst/>
              </a:rPr>
              <a:t> that the superstore in St John’s, Newfoundland, is the most profitable store and the top selling product across the stores is the phones in the Technology category.</a:t>
            </a:r>
          </a:p>
          <a:p>
            <a:r>
              <a:rPr lang="en-US" sz="4500" dirty="0">
                <a:solidFill>
                  <a:schemeClr val="tx1"/>
                </a:solidFill>
              </a:rPr>
              <a:t>T</a:t>
            </a:r>
            <a:r>
              <a:rPr lang="en-US" sz="4500" i="0" dirty="0">
                <a:solidFill>
                  <a:schemeClr val="tx1"/>
                </a:solidFill>
                <a:effectLst/>
              </a:rPr>
              <a:t>echnology category has the highest sales, then furniture and office supplies.  </a:t>
            </a:r>
          </a:p>
          <a:p>
            <a:pPr marL="0" indent="0">
              <a:buNone/>
            </a:pPr>
            <a:endParaRPr lang="en-US" sz="4500" i="0" dirty="0">
              <a:solidFill>
                <a:schemeClr val="tx1"/>
              </a:solidFill>
              <a:effectLst/>
            </a:endParaRPr>
          </a:p>
          <a:p>
            <a:r>
              <a:rPr lang="en-US" sz="4500" i="0" dirty="0">
                <a:solidFill>
                  <a:schemeClr val="tx1"/>
                </a:solidFill>
                <a:effectLst/>
              </a:rPr>
              <a:t>It is also  seen that most sales have been made from the West and East regions</a:t>
            </a:r>
          </a:p>
          <a:p>
            <a:endParaRPr lang="en-CA" sz="4500" dirty="0">
              <a:solidFill>
                <a:schemeClr val="tx1"/>
              </a:solidFill>
            </a:endParaRPr>
          </a:p>
          <a:p>
            <a:r>
              <a:rPr lang="en-CA" sz="4500" dirty="0"/>
              <a:t>It is also seen the top selling products are smartphones,  copiers, chairs and binders.</a:t>
            </a:r>
          </a:p>
          <a:p>
            <a:pPr algn="l">
              <a:buFont typeface="Arial" panose="020B0604020202020204" pitchFamily="34" charset="0"/>
              <a:buChar char="•"/>
            </a:pPr>
            <a:endParaRPr lang="en-US" sz="4500" b="0" i="0" dirty="0">
              <a:solidFill>
                <a:schemeClr val="tx1"/>
              </a:solidFill>
              <a:effectLst/>
            </a:endParaRPr>
          </a:p>
          <a:p>
            <a:pPr algn="l">
              <a:buFont typeface="Arial" panose="020B0604020202020204" pitchFamily="34" charset="0"/>
              <a:buChar char="•"/>
            </a:pPr>
            <a:r>
              <a:rPr lang="en-US" sz="4500" b="0" i="0" dirty="0">
                <a:solidFill>
                  <a:schemeClr val="tx1"/>
                </a:solidFill>
                <a:effectLst/>
              </a:rPr>
              <a:t>The analysis indicated Phones and Chairs are Top 2 best selling sub-category.</a:t>
            </a:r>
          </a:p>
          <a:p>
            <a:pPr algn="l"/>
            <a:endParaRPr lang="en-US" sz="4500" b="0" i="0" dirty="0">
              <a:solidFill>
                <a:schemeClr val="tx1"/>
              </a:solidFill>
              <a:effectLst/>
            </a:endParaRPr>
          </a:p>
          <a:p>
            <a:pPr algn="l">
              <a:buFont typeface="Arial" panose="020B0604020202020204" pitchFamily="34" charset="0"/>
              <a:buChar char="•"/>
            </a:pPr>
            <a:r>
              <a:rPr lang="en-US" sz="4500" b="0" i="0" dirty="0">
                <a:solidFill>
                  <a:schemeClr val="tx1"/>
                </a:solidFill>
                <a:effectLst/>
              </a:rPr>
              <a:t>Copiers produces most profit, followed by Phones, Accessories, Papers and Binders. The sales and marketing strategy must focus on marketing these products.</a:t>
            </a:r>
          </a:p>
          <a:p>
            <a:endParaRPr lang="en-US" sz="4500" b="0" i="0" dirty="0">
              <a:solidFill>
                <a:srgbClr val="FFFFFF"/>
              </a:solidFill>
              <a:effectLst/>
            </a:endParaRPr>
          </a:p>
          <a:p>
            <a:r>
              <a:rPr lang="en-US" sz="4500" b="0" i="0" dirty="0">
                <a:solidFill>
                  <a:srgbClr val="FFFFFF"/>
                </a:solidFill>
                <a:effectLst/>
              </a:rPr>
              <a:t>Also, we can see that 2019 had the highest number of sales and profits. A forecast analysis done shows a positive slope which indicates that there will be an increase in profit over the next three years.</a:t>
            </a:r>
          </a:p>
          <a:p>
            <a:endParaRPr lang="en-US" sz="4500" b="0" i="0" dirty="0">
              <a:solidFill>
                <a:srgbClr val="FFFFFF"/>
              </a:solidFill>
              <a:effectLst/>
            </a:endParaRPr>
          </a:p>
          <a:p>
            <a:endParaRPr lang="en-US" sz="4500" b="0" i="0" dirty="0">
              <a:solidFill>
                <a:srgbClr val="FFFFFF"/>
              </a:solidFill>
              <a:effectLst/>
            </a:endParaRPr>
          </a:p>
          <a:p>
            <a:endParaRPr lang="en-CA" dirty="0"/>
          </a:p>
        </p:txBody>
      </p:sp>
    </p:spTree>
    <p:extLst>
      <p:ext uri="{BB962C8B-B14F-4D97-AF65-F5344CB8AC3E}">
        <p14:creationId xmlns:p14="http://schemas.microsoft.com/office/powerpoint/2010/main" val="52211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2" name="Rectangle 3078">
            <a:extLst>
              <a:ext uri="{FF2B5EF4-FFF2-40B4-BE49-F238E27FC236}">
                <a16:creationId xmlns:a16="http://schemas.microsoft.com/office/drawing/2014/main" id="{46130003-5222-4875-8738-1217755C7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4D3E7-D4F7-9C2E-29F3-B2B90DDA2141}"/>
              </a:ext>
            </a:extLst>
          </p:cNvPr>
          <p:cNvSpPr>
            <a:spLocks noGrp="1"/>
          </p:cNvSpPr>
          <p:nvPr>
            <p:ph type="title"/>
          </p:nvPr>
        </p:nvSpPr>
        <p:spPr>
          <a:xfrm>
            <a:off x="838200" y="365125"/>
            <a:ext cx="10515600" cy="1325563"/>
          </a:xfrm>
        </p:spPr>
        <p:txBody>
          <a:bodyPr>
            <a:normAutofit/>
          </a:bodyPr>
          <a:lstStyle/>
          <a:p>
            <a:r>
              <a:rPr lang="en-CA" dirty="0">
                <a:gradFill flip="none" rotWithShape="1">
                  <a:gsLst>
                    <a:gs pos="28000">
                      <a:srgbClr val="EDEDED"/>
                    </a:gs>
                    <a:gs pos="0">
                      <a:srgbClr val="BFBFBF"/>
                    </a:gs>
                    <a:gs pos="100000">
                      <a:srgbClr val="FFFFFF"/>
                    </a:gs>
                  </a:gsLst>
                  <a:lin ang="4800000" scaled="0"/>
                  <a:tileRect/>
                </a:gradFill>
              </a:rPr>
              <a:t>Scope of Project</a:t>
            </a:r>
          </a:p>
        </p:txBody>
      </p:sp>
      <p:sp>
        <p:nvSpPr>
          <p:cNvPr id="3081" name="Rounded Rectangle 17">
            <a:extLst>
              <a:ext uri="{FF2B5EF4-FFF2-40B4-BE49-F238E27FC236}">
                <a16:creationId xmlns:a16="http://schemas.microsoft.com/office/drawing/2014/main" id="{3E388DCC-9257-412E-811D-30F74D4CB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0B0E8E0A-BCC5-B208-D38E-CE1A2E8E51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1172" y="2498655"/>
            <a:ext cx="4187222" cy="279497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CD9FBD3-77F1-41E4-1DC6-8001670F879D}"/>
              </a:ext>
            </a:extLst>
          </p:cNvPr>
          <p:cNvSpPr>
            <a:spLocks noGrp="1"/>
          </p:cNvSpPr>
          <p:nvPr>
            <p:ph idx="1"/>
          </p:nvPr>
        </p:nvSpPr>
        <p:spPr>
          <a:xfrm>
            <a:off x="6096000" y="1948069"/>
            <a:ext cx="5257799" cy="4228893"/>
          </a:xfrm>
        </p:spPr>
        <p:txBody>
          <a:bodyPr>
            <a:normAutofit/>
          </a:bodyPr>
          <a:lstStyle/>
          <a:p>
            <a:pPr marL="0" indent="0">
              <a:buNone/>
            </a:pPr>
            <a:r>
              <a:rPr lang="en-CA" sz="2400" dirty="0">
                <a:gradFill>
                  <a:gsLst>
                    <a:gs pos="34000">
                      <a:srgbClr val="EDEDED"/>
                    </a:gs>
                    <a:gs pos="0">
                      <a:srgbClr val="BFBFBF"/>
                    </a:gs>
                    <a:gs pos="100000">
                      <a:srgbClr val="FFFFFF"/>
                    </a:gs>
                  </a:gsLst>
                  <a:lin ang="4800000" scaled="0"/>
                </a:gradFill>
              </a:rPr>
              <a:t>Scope of works includes reviewing:</a:t>
            </a:r>
          </a:p>
          <a:p>
            <a:r>
              <a:rPr lang="en-CA" sz="2400" dirty="0">
                <a:gradFill>
                  <a:gsLst>
                    <a:gs pos="34000">
                      <a:srgbClr val="EDEDED"/>
                    </a:gs>
                    <a:gs pos="0">
                      <a:srgbClr val="BFBFBF"/>
                    </a:gs>
                    <a:gs pos="100000">
                      <a:srgbClr val="FFFFFF"/>
                    </a:gs>
                  </a:gsLst>
                  <a:lin ang="4800000" scaled="0"/>
                </a:gradFill>
              </a:rPr>
              <a:t>profit optimisation and sales performance</a:t>
            </a:r>
          </a:p>
          <a:p>
            <a:r>
              <a:rPr lang="en-CA" sz="2400" dirty="0">
                <a:gradFill>
                  <a:gsLst>
                    <a:gs pos="34000">
                      <a:srgbClr val="EDEDED"/>
                    </a:gs>
                    <a:gs pos="0">
                      <a:srgbClr val="BFBFBF"/>
                    </a:gs>
                    <a:gs pos="100000">
                      <a:srgbClr val="FFFFFF"/>
                    </a:gs>
                  </a:gsLst>
                  <a:lin ang="4800000" scaled="0"/>
                </a:gradFill>
              </a:rPr>
              <a:t>loss making products </a:t>
            </a:r>
          </a:p>
          <a:p>
            <a:r>
              <a:rPr lang="en-CA" sz="2400" dirty="0">
                <a:gradFill>
                  <a:gsLst>
                    <a:gs pos="34000">
                      <a:srgbClr val="EDEDED"/>
                    </a:gs>
                    <a:gs pos="0">
                      <a:srgbClr val="BFBFBF"/>
                    </a:gs>
                    <a:gs pos="100000">
                      <a:srgbClr val="FFFFFF"/>
                    </a:gs>
                  </a:gsLst>
                  <a:lin ang="4800000" scaled="0"/>
                </a:gradFill>
              </a:rPr>
              <a:t>We  will also look at business questions and analyze the dataset to provide solutions and recommendations using data analytics models</a:t>
            </a:r>
          </a:p>
        </p:txBody>
      </p:sp>
    </p:spTree>
    <p:extLst>
      <p:ext uri="{BB962C8B-B14F-4D97-AF65-F5344CB8AC3E}">
        <p14:creationId xmlns:p14="http://schemas.microsoft.com/office/powerpoint/2010/main" val="491178507"/>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BE85-0E64-250F-3A55-99E8466750EB}"/>
              </a:ext>
            </a:extLst>
          </p:cNvPr>
          <p:cNvSpPr>
            <a:spLocks noGrp="1"/>
          </p:cNvSpPr>
          <p:nvPr>
            <p:ph type="title"/>
          </p:nvPr>
        </p:nvSpPr>
        <p:spPr>
          <a:xfrm>
            <a:off x="838199" y="365125"/>
            <a:ext cx="10563225" cy="1787525"/>
          </a:xfrm>
        </p:spPr>
        <p:txBody>
          <a:bodyPr>
            <a:normAutofit fontScale="90000"/>
          </a:bodyPr>
          <a:lstStyle/>
          <a:p>
            <a:br>
              <a:rPr lang="en-CA" dirty="0"/>
            </a:br>
            <a:br>
              <a:rPr lang="en-CA" dirty="0"/>
            </a:br>
            <a:r>
              <a:rPr lang="en-CA" dirty="0"/>
              <a:t>Business Question -3 </a:t>
            </a:r>
            <a:r>
              <a:rPr lang="en-US" sz="5400" b="0" i="0" kern="1200" cap="none" spc="0" dirty="0">
                <a:solidFill>
                  <a:schemeClr val="tx1"/>
                </a:solidFill>
                <a:effectLst/>
                <a:latin typeface="+mn-lt"/>
                <a:ea typeface="+mn-ea"/>
                <a:cs typeface="+mn-cs"/>
              </a:rPr>
              <a:t>How can we increase profit</a:t>
            </a:r>
            <a:br>
              <a:rPr lang="en-CA" dirty="0"/>
            </a:br>
            <a:br>
              <a:rPr lang="en-CA" dirty="0"/>
            </a:br>
            <a:br>
              <a:rPr lang="en-CA" dirty="0"/>
            </a:br>
            <a:endParaRPr lang="en-CA" dirty="0"/>
          </a:p>
        </p:txBody>
      </p:sp>
      <p:sp>
        <p:nvSpPr>
          <p:cNvPr id="3" name="Content Placeholder 2">
            <a:extLst>
              <a:ext uri="{FF2B5EF4-FFF2-40B4-BE49-F238E27FC236}">
                <a16:creationId xmlns:a16="http://schemas.microsoft.com/office/drawing/2014/main" id="{4066BD4C-0649-6FAB-4826-FCCCB64845DE}"/>
              </a:ext>
            </a:extLst>
          </p:cNvPr>
          <p:cNvSpPr>
            <a:spLocks noGrp="1"/>
          </p:cNvSpPr>
          <p:nvPr>
            <p:ph idx="1"/>
          </p:nvPr>
        </p:nvSpPr>
        <p:spPr>
          <a:xfrm>
            <a:off x="957532" y="1647646"/>
            <a:ext cx="10255368" cy="4389260"/>
          </a:xfrm>
        </p:spPr>
        <p:txBody>
          <a:bodyPr>
            <a:normAutofit/>
          </a:bodyPr>
          <a:lstStyle/>
          <a:p>
            <a:pPr marL="0" indent="0">
              <a:buNone/>
            </a:pPr>
            <a:endParaRPr lang="en-US" dirty="0">
              <a:solidFill>
                <a:schemeClr val="tx1"/>
              </a:solidFill>
            </a:endParaRPr>
          </a:p>
          <a:p>
            <a:pPr algn="l"/>
            <a:r>
              <a:rPr lang="en-US" dirty="0">
                <a:solidFill>
                  <a:schemeClr val="tx1"/>
                </a:solidFill>
              </a:rPr>
              <a:t> </a:t>
            </a:r>
            <a:r>
              <a:rPr lang="en-US" sz="1800" dirty="0">
                <a:solidFill>
                  <a:schemeClr val="tx1"/>
                </a:solidFill>
                <a:effectLst/>
                <a:latin typeface="-apple-system"/>
              </a:rPr>
              <a:t>What are the factors</a:t>
            </a:r>
            <a:r>
              <a:rPr lang="en-US" dirty="0">
                <a:solidFill>
                  <a:schemeClr val="tx1"/>
                </a:solidFill>
                <a:effectLst/>
                <a:latin typeface="-apple-system"/>
              </a:rPr>
              <a:t> </a:t>
            </a:r>
            <a:r>
              <a:rPr lang="en-US" sz="1800" dirty="0">
                <a:solidFill>
                  <a:schemeClr val="tx1"/>
                </a:solidFill>
                <a:effectLst/>
                <a:latin typeface="-apple-system"/>
              </a:rPr>
              <a:t>that affecting the sales performance?</a:t>
            </a:r>
            <a:endParaRPr lang="en-US" dirty="0">
              <a:solidFill>
                <a:schemeClr val="tx1"/>
              </a:solidFill>
              <a:latin typeface="-apple-system"/>
            </a:endParaRPr>
          </a:p>
          <a:p>
            <a:pPr algn="l"/>
            <a:r>
              <a:rPr lang="en-US" sz="1800" dirty="0">
                <a:solidFill>
                  <a:schemeClr val="tx1"/>
                </a:solidFill>
                <a:effectLst/>
                <a:latin typeface="-apple-system"/>
              </a:rPr>
              <a:t>What similar product items</a:t>
            </a:r>
            <a:r>
              <a:rPr lang="en-US" dirty="0">
                <a:solidFill>
                  <a:schemeClr val="tx1"/>
                </a:solidFill>
                <a:effectLst/>
                <a:latin typeface="-apple-system"/>
              </a:rPr>
              <a:t> </a:t>
            </a:r>
            <a:r>
              <a:rPr lang="en-US" sz="1800" dirty="0">
                <a:solidFill>
                  <a:schemeClr val="tx1"/>
                </a:solidFill>
                <a:effectLst/>
                <a:latin typeface="-apple-system"/>
              </a:rPr>
              <a:t>can</a:t>
            </a:r>
            <a:r>
              <a:rPr lang="en-US" dirty="0">
                <a:solidFill>
                  <a:schemeClr val="tx1"/>
                </a:solidFill>
                <a:effectLst/>
                <a:latin typeface="-apple-system"/>
              </a:rPr>
              <a:t> </a:t>
            </a:r>
            <a:r>
              <a:rPr lang="en-US" sz="1800" dirty="0">
                <a:solidFill>
                  <a:schemeClr val="tx1"/>
                </a:solidFill>
                <a:effectLst/>
                <a:latin typeface="-apple-system"/>
              </a:rPr>
              <a:t>be</a:t>
            </a:r>
            <a:r>
              <a:rPr lang="en-US" dirty="0">
                <a:solidFill>
                  <a:schemeClr val="tx1"/>
                </a:solidFill>
                <a:effectLst/>
                <a:latin typeface="-apple-system"/>
              </a:rPr>
              <a:t> </a:t>
            </a:r>
            <a:r>
              <a:rPr lang="en-US" sz="1800" dirty="0">
                <a:solidFill>
                  <a:schemeClr val="tx1"/>
                </a:solidFill>
                <a:effectLst/>
                <a:latin typeface="-apple-system"/>
              </a:rPr>
              <a:t>recommended</a:t>
            </a:r>
            <a:r>
              <a:rPr lang="en-US" dirty="0">
                <a:solidFill>
                  <a:schemeClr val="tx1"/>
                </a:solidFill>
                <a:effectLst/>
                <a:latin typeface="-apple-system"/>
              </a:rPr>
              <a:t> </a:t>
            </a:r>
            <a:r>
              <a:rPr lang="en-US" sz="1800" dirty="0">
                <a:solidFill>
                  <a:schemeClr val="tx1"/>
                </a:solidFill>
                <a:effectLst/>
                <a:latin typeface="-apple-system"/>
              </a:rPr>
              <a:t>to</a:t>
            </a:r>
            <a:r>
              <a:rPr lang="en-US" dirty="0">
                <a:solidFill>
                  <a:schemeClr val="tx1"/>
                </a:solidFill>
                <a:effectLst/>
                <a:latin typeface="-apple-system"/>
              </a:rPr>
              <a:t> </a:t>
            </a:r>
            <a:r>
              <a:rPr lang="en-US" sz="1800" dirty="0">
                <a:solidFill>
                  <a:schemeClr val="tx1"/>
                </a:solidFill>
                <a:effectLst/>
                <a:latin typeface="-apple-system"/>
              </a:rPr>
              <a:t>the</a:t>
            </a:r>
            <a:r>
              <a:rPr lang="en-US" dirty="0">
                <a:solidFill>
                  <a:schemeClr val="tx1"/>
                </a:solidFill>
                <a:effectLst/>
                <a:latin typeface="-apple-system"/>
              </a:rPr>
              <a:t> </a:t>
            </a:r>
            <a:r>
              <a:rPr lang="en-US" sz="1800" dirty="0">
                <a:solidFill>
                  <a:schemeClr val="tx1"/>
                </a:solidFill>
                <a:effectLst/>
                <a:latin typeface="-apple-system"/>
              </a:rPr>
              <a:t>customers?</a:t>
            </a:r>
            <a:endParaRPr lang="en-US" dirty="0">
              <a:solidFill>
                <a:schemeClr val="tx1"/>
              </a:solidFill>
              <a:latin typeface="-apple-system"/>
            </a:endParaRPr>
          </a:p>
          <a:p>
            <a:pPr algn="l"/>
            <a:r>
              <a:rPr lang="en-US" sz="1800" dirty="0">
                <a:solidFill>
                  <a:schemeClr val="tx1"/>
                </a:solidFill>
                <a:effectLst/>
                <a:latin typeface="-apple-system"/>
              </a:rPr>
              <a:t>How</a:t>
            </a:r>
            <a:r>
              <a:rPr lang="en-US" dirty="0">
                <a:solidFill>
                  <a:schemeClr val="tx1"/>
                </a:solidFill>
                <a:effectLst/>
                <a:latin typeface="-apple-system"/>
              </a:rPr>
              <a:t> </a:t>
            </a:r>
            <a:r>
              <a:rPr lang="en-US" sz="1800" dirty="0">
                <a:solidFill>
                  <a:schemeClr val="tx1"/>
                </a:solidFill>
                <a:effectLst/>
                <a:latin typeface="-apple-system"/>
              </a:rPr>
              <a:t>do</a:t>
            </a:r>
            <a:r>
              <a:rPr lang="en-US" dirty="0">
                <a:solidFill>
                  <a:schemeClr val="tx1"/>
                </a:solidFill>
                <a:effectLst/>
                <a:latin typeface="-apple-system"/>
              </a:rPr>
              <a:t> </a:t>
            </a:r>
            <a:r>
              <a:rPr lang="en-US" sz="1800" dirty="0">
                <a:solidFill>
                  <a:schemeClr val="tx1"/>
                </a:solidFill>
                <a:effectLst/>
                <a:latin typeface="-apple-system"/>
              </a:rPr>
              <a:t>we</a:t>
            </a:r>
            <a:r>
              <a:rPr lang="en-US" dirty="0">
                <a:solidFill>
                  <a:schemeClr val="tx1"/>
                </a:solidFill>
                <a:effectLst/>
                <a:latin typeface="-apple-system"/>
              </a:rPr>
              <a:t> </a:t>
            </a:r>
            <a:r>
              <a:rPr lang="en-US" sz="1800" dirty="0">
                <a:solidFill>
                  <a:schemeClr val="tx1"/>
                </a:solidFill>
                <a:effectLst/>
                <a:latin typeface="-apple-system"/>
              </a:rPr>
              <a:t>boost</a:t>
            </a:r>
            <a:r>
              <a:rPr lang="en-US" dirty="0">
                <a:solidFill>
                  <a:schemeClr val="tx1"/>
                </a:solidFill>
                <a:effectLst/>
                <a:latin typeface="-apple-system"/>
              </a:rPr>
              <a:t> </a:t>
            </a:r>
            <a:r>
              <a:rPr lang="en-US" sz="1800" dirty="0">
                <a:solidFill>
                  <a:schemeClr val="tx1"/>
                </a:solidFill>
                <a:effectLst/>
                <a:latin typeface="-apple-system"/>
              </a:rPr>
              <a:t>our</a:t>
            </a:r>
            <a:r>
              <a:rPr lang="en-US" dirty="0">
                <a:solidFill>
                  <a:schemeClr val="tx1"/>
                </a:solidFill>
                <a:effectLst/>
                <a:latin typeface="-apple-system"/>
              </a:rPr>
              <a:t> </a:t>
            </a:r>
            <a:r>
              <a:rPr lang="en-US" sz="1800" dirty="0">
                <a:solidFill>
                  <a:schemeClr val="tx1"/>
                </a:solidFill>
                <a:effectLst/>
                <a:latin typeface="-apple-system"/>
              </a:rPr>
              <a:t>campaign</a:t>
            </a:r>
            <a:r>
              <a:rPr lang="en-US" dirty="0">
                <a:solidFill>
                  <a:schemeClr val="tx1"/>
                </a:solidFill>
                <a:effectLst/>
                <a:latin typeface="-apple-system"/>
              </a:rPr>
              <a:t> </a:t>
            </a:r>
            <a:r>
              <a:rPr lang="en-US" sz="1800" dirty="0">
                <a:solidFill>
                  <a:schemeClr val="tx1"/>
                </a:solidFill>
                <a:effectLst/>
                <a:latin typeface="-apple-system"/>
              </a:rPr>
              <a:t>ROI?</a:t>
            </a:r>
            <a:endParaRPr lang="en-US" dirty="0">
              <a:solidFill>
                <a:schemeClr val="tx1"/>
              </a:solidFill>
              <a:effectLst/>
              <a:latin typeface="-apple-system"/>
            </a:endParaRPr>
          </a:p>
          <a:p>
            <a:pPr marL="0" indent="0">
              <a:buNone/>
            </a:pPr>
            <a:endParaRPr lang="en-US" dirty="0">
              <a:solidFill>
                <a:schemeClr val="tx1"/>
              </a:solidFill>
            </a:endParaRPr>
          </a:p>
        </p:txBody>
      </p:sp>
    </p:spTree>
    <p:extLst>
      <p:ext uri="{BB962C8B-B14F-4D97-AF65-F5344CB8AC3E}">
        <p14:creationId xmlns:p14="http://schemas.microsoft.com/office/powerpoint/2010/main" val="3836066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DA46-F556-99D9-2D9B-BB5289348EAF}"/>
              </a:ext>
            </a:extLst>
          </p:cNvPr>
          <p:cNvSpPr>
            <a:spLocks noGrp="1"/>
          </p:cNvSpPr>
          <p:nvPr>
            <p:ph type="title"/>
          </p:nvPr>
        </p:nvSpPr>
        <p:spPr/>
        <p:txBody>
          <a:bodyPr>
            <a:normAutofit/>
          </a:bodyPr>
          <a:lstStyle/>
          <a:p>
            <a:r>
              <a:rPr lang="en-CA" sz="3200" dirty="0"/>
              <a:t>Business Question -1   Multiple Linear Regression Model</a:t>
            </a:r>
          </a:p>
        </p:txBody>
      </p:sp>
      <p:pic>
        <p:nvPicPr>
          <p:cNvPr id="7" name="Content Placeholder 6" descr="Graphical user interface, application, table, Excel&#10;&#10;Description automatically generated">
            <a:extLst>
              <a:ext uri="{FF2B5EF4-FFF2-40B4-BE49-F238E27FC236}">
                <a16:creationId xmlns:a16="http://schemas.microsoft.com/office/drawing/2014/main" id="{3A06CAFB-CC26-591F-10E7-416DE04015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3018" y="1825625"/>
            <a:ext cx="9008539" cy="4351338"/>
          </a:xfrm>
        </p:spPr>
      </p:pic>
    </p:spTree>
    <p:extLst>
      <p:ext uri="{BB962C8B-B14F-4D97-AF65-F5344CB8AC3E}">
        <p14:creationId xmlns:p14="http://schemas.microsoft.com/office/powerpoint/2010/main" val="3547604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AC44-6997-C2AC-3044-B174ECB5B58B}"/>
              </a:ext>
            </a:extLst>
          </p:cNvPr>
          <p:cNvSpPr>
            <a:spLocks noGrp="1"/>
          </p:cNvSpPr>
          <p:nvPr>
            <p:ph type="title"/>
          </p:nvPr>
        </p:nvSpPr>
        <p:spPr>
          <a:xfrm>
            <a:off x="698862" y="93662"/>
            <a:ext cx="10515600" cy="1325563"/>
          </a:xfrm>
        </p:spPr>
        <p:txBody>
          <a:bodyPr>
            <a:normAutofit/>
          </a:bodyPr>
          <a:lstStyle/>
          <a:p>
            <a:r>
              <a:rPr lang="en-CA" sz="3200" dirty="0"/>
              <a:t>Business Question 1- Regression Analysis</a:t>
            </a:r>
          </a:p>
        </p:txBody>
      </p:sp>
      <p:sp>
        <p:nvSpPr>
          <p:cNvPr id="3" name="Content Placeholder 2">
            <a:extLst>
              <a:ext uri="{FF2B5EF4-FFF2-40B4-BE49-F238E27FC236}">
                <a16:creationId xmlns:a16="http://schemas.microsoft.com/office/drawing/2014/main" id="{3E4AAE44-E3F3-A294-D23E-F3087556979D}"/>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EC20A3C2-55C4-61C4-6AEE-01CB5DC27EE8}"/>
              </a:ext>
            </a:extLst>
          </p:cNvPr>
          <p:cNvPicPr>
            <a:picLocks noChangeAspect="1"/>
          </p:cNvPicPr>
          <p:nvPr/>
        </p:nvPicPr>
        <p:blipFill>
          <a:blip r:embed="rId2"/>
          <a:stretch>
            <a:fillRect/>
          </a:stretch>
        </p:blipFill>
        <p:spPr>
          <a:xfrm>
            <a:off x="0" y="1419225"/>
            <a:ext cx="12204479" cy="5438775"/>
          </a:xfrm>
          <a:prstGeom prst="rect">
            <a:avLst/>
          </a:prstGeom>
        </p:spPr>
      </p:pic>
    </p:spTree>
    <p:extLst>
      <p:ext uri="{BB962C8B-B14F-4D97-AF65-F5344CB8AC3E}">
        <p14:creationId xmlns:p14="http://schemas.microsoft.com/office/powerpoint/2010/main" val="2417265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EF45-EF42-54DD-D926-538CE9DC57C4}"/>
              </a:ext>
            </a:extLst>
          </p:cNvPr>
          <p:cNvSpPr>
            <a:spLocks noGrp="1"/>
          </p:cNvSpPr>
          <p:nvPr>
            <p:ph type="title"/>
          </p:nvPr>
        </p:nvSpPr>
        <p:spPr>
          <a:xfrm>
            <a:off x="838200" y="365126"/>
            <a:ext cx="10515600" cy="734210"/>
          </a:xfrm>
        </p:spPr>
        <p:txBody>
          <a:bodyPr>
            <a:normAutofit fontScale="90000"/>
          </a:bodyPr>
          <a:lstStyle/>
          <a:p>
            <a:r>
              <a:rPr lang="en-US" dirty="0"/>
              <a:t>Association Mining </a:t>
            </a:r>
            <a:endParaRPr lang="en-CA" dirty="0"/>
          </a:p>
        </p:txBody>
      </p:sp>
      <p:pic>
        <p:nvPicPr>
          <p:cNvPr id="7" name="Content Placeholder 6">
            <a:extLst>
              <a:ext uri="{FF2B5EF4-FFF2-40B4-BE49-F238E27FC236}">
                <a16:creationId xmlns:a16="http://schemas.microsoft.com/office/drawing/2014/main" id="{819090D4-90C4-1419-7088-4CAB3E50FFE3}"/>
              </a:ext>
            </a:extLst>
          </p:cNvPr>
          <p:cNvPicPr>
            <a:picLocks noGrp="1" noChangeAspect="1"/>
          </p:cNvPicPr>
          <p:nvPr>
            <p:ph idx="1"/>
          </p:nvPr>
        </p:nvPicPr>
        <p:blipFill>
          <a:blip r:embed="rId2"/>
          <a:stretch>
            <a:fillRect/>
          </a:stretch>
        </p:blipFill>
        <p:spPr>
          <a:xfrm>
            <a:off x="838200" y="1099336"/>
            <a:ext cx="8983894" cy="5249700"/>
          </a:xfrm>
        </p:spPr>
      </p:pic>
    </p:spTree>
    <p:extLst>
      <p:ext uri="{BB962C8B-B14F-4D97-AF65-F5344CB8AC3E}">
        <p14:creationId xmlns:p14="http://schemas.microsoft.com/office/powerpoint/2010/main" val="2314913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6ADF-48D0-110B-25B6-126A6A29B04C}"/>
              </a:ext>
            </a:extLst>
          </p:cNvPr>
          <p:cNvSpPr>
            <a:spLocks noGrp="1"/>
          </p:cNvSpPr>
          <p:nvPr>
            <p:ph type="title"/>
          </p:nvPr>
        </p:nvSpPr>
        <p:spPr/>
        <p:txBody>
          <a:bodyPr>
            <a:normAutofit fontScale="90000"/>
          </a:bodyPr>
          <a:lstStyle/>
          <a:p>
            <a:r>
              <a:rPr lang="en-CA" dirty="0"/>
              <a:t>RFM Model (Customer Segmentation)</a:t>
            </a:r>
          </a:p>
        </p:txBody>
      </p:sp>
      <p:pic>
        <p:nvPicPr>
          <p:cNvPr id="5" name="Content Placeholder 4">
            <a:extLst>
              <a:ext uri="{FF2B5EF4-FFF2-40B4-BE49-F238E27FC236}">
                <a16:creationId xmlns:a16="http://schemas.microsoft.com/office/drawing/2014/main" id="{99A20287-AFEA-1DCD-7D8A-9943886D7440}"/>
              </a:ext>
            </a:extLst>
          </p:cNvPr>
          <p:cNvPicPr>
            <a:picLocks noGrp="1" noChangeAspect="1"/>
          </p:cNvPicPr>
          <p:nvPr>
            <p:ph idx="1"/>
          </p:nvPr>
        </p:nvPicPr>
        <p:blipFill>
          <a:blip r:embed="rId2"/>
          <a:stretch>
            <a:fillRect/>
          </a:stretch>
        </p:blipFill>
        <p:spPr>
          <a:xfrm>
            <a:off x="5675094" y="1874982"/>
            <a:ext cx="5871879" cy="4701309"/>
          </a:xfrm>
        </p:spPr>
      </p:pic>
      <p:pic>
        <p:nvPicPr>
          <p:cNvPr id="7" name="Picture 6">
            <a:extLst>
              <a:ext uri="{FF2B5EF4-FFF2-40B4-BE49-F238E27FC236}">
                <a16:creationId xmlns:a16="http://schemas.microsoft.com/office/drawing/2014/main" id="{8875F5AF-1A04-E8AD-4DDA-EC9D4EA405B0}"/>
              </a:ext>
            </a:extLst>
          </p:cNvPr>
          <p:cNvPicPr>
            <a:picLocks noChangeAspect="1"/>
          </p:cNvPicPr>
          <p:nvPr/>
        </p:nvPicPr>
        <p:blipFill>
          <a:blip r:embed="rId3"/>
          <a:stretch>
            <a:fillRect/>
          </a:stretch>
        </p:blipFill>
        <p:spPr>
          <a:xfrm>
            <a:off x="287885" y="2900874"/>
            <a:ext cx="5096916" cy="1818908"/>
          </a:xfrm>
          <a:prstGeom prst="rect">
            <a:avLst/>
          </a:prstGeom>
        </p:spPr>
      </p:pic>
    </p:spTree>
    <p:extLst>
      <p:ext uri="{BB962C8B-B14F-4D97-AF65-F5344CB8AC3E}">
        <p14:creationId xmlns:p14="http://schemas.microsoft.com/office/powerpoint/2010/main" val="1220245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5632A-4C51-0188-05B5-70730329E794}"/>
              </a:ext>
            </a:extLst>
          </p:cNvPr>
          <p:cNvSpPr>
            <a:spLocks noGrp="1"/>
          </p:cNvSpPr>
          <p:nvPr>
            <p:ph type="title"/>
          </p:nvPr>
        </p:nvSpPr>
        <p:spPr/>
        <p:txBody>
          <a:bodyPr/>
          <a:lstStyle/>
          <a:p>
            <a:r>
              <a:rPr lang="en-CA" dirty="0"/>
              <a:t>Customer Segmentation</a:t>
            </a:r>
          </a:p>
        </p:txBody>
      </p:sp>
      <p:pic>
        <p:nvPicPr>
          <p:cNvPr id="7" name="Content Placeholder 6">
            <a:extLst>
              <a:ext uri="{FF2B5EF4-FFF2-40B4-BE49-F238E27FC236}">
                <a16:creationId xmlns:a16="http://schemas.microsoft.com/office/drawing/2014/main" id="{FCCFDAE1-A956-9C22-1D57-564766CC6A60}"/>
              </a:ext>
            </a:extLst>
          </p:cNvPr>
          <p:cNvPicPr>
            <a:picLocks noGrp="1" noChangeAspect="1"/>
          </p:cNvPicPr>
          <p:nvPr>
            <p:ph idx="1"/>
          </p:nvPr>
        </p:nvPicPr>
        <p:blipFill>
          <a:blip r:embed="rId2"/>
          <a:stretch>
            <a:fillRect/>
          </a:stretch>
        </p:blipFill>
        <p:spPr>
          <a:xfrm>
            <a:off x="4027055" y="1690688"/>
            <a:ext cx="7721600" cy="4869551"/>
          </a:xfrm>
        </p:spPr>
      </p:pic>
      <p:pic>
        <p:nvPicPr>
          <p:cNvPr id="9" name="Picture 8">
            <a:extLst>
              <a:ext uri="{FF2B5EF4-FFF2-40B4-BE49-F238E27FC236}">
                <a16:creationId xmlns:a16="http://schemas.microsoft.com/office/drawing/2014/main" id="{C8646E63-6CFB-E7D0-8EA3-062AFECF0452}"/>
              </a:ext>
            </a:extLst>
          </p:cNvPr>
          <p:cNvPicPr>
            <a:picLocks noChangeAspect="1"/>
          </p:cNvPicPr>
          <p:nvPr/>
        </p:nvPicPr>
        <p:blipFill>
          <a:blip r:embed="rId3"/>
          <a:stretch>
            <a:fillRect/>
          </a:stretch>
        </p:blipFill>
        <p:spPr>
          <a:xfrm>
            <a:off x="4221018" y="4812146"/>
            <a:ext cx="5874327" cy="585526"/>
          </a:xfrm>
          <a:prstGeom prst="rect">
            <a:avLst/>
          </a:prstGeom>
        </p:spPr>
      </p:pic>
    </p:spTree>
    <p:extLst>
      <p:ext uri="{BB962C8B-B14F-4D97-AF65-F5344CB8AC3E}">
        <p14:creationId xmlns:p14="http://schemas.microsoft.com/office/powerpoint/2010/main" val="1462591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6DAD-7957-5B04-4C5E-8B533E6E0B08}"/>
              </a:ext>
            </a:extLst>
          </p:cNvPr>
          <p:cNvSpPr>
            <a:spLocks noGrp="1"/>
          </p:cNvSpPr>
          <p:nvPr>
            <p:ph type="title"/>
          </p:nvPr>
        </p:nvSpPr>
        <p:spPr/>
        <p:txBody>
          <a:bodyPr/>
          <a:lstStyle/>
          <a:p>
            <a:r>
              <a:rPr lang="en-CA" b="1" i="1" dirty="0"/>
              <a:t> Summary of Analysis</a:t>
            </a:r>
          </a:p>
        </p:txBody>
      </p:sp>
      <p:sp>
        <p:nvSpPr>
          <p:cNvPr id="3" name="Content Placeholder 2">
            <a:extLst>
              <a:ext uri="{FF2B5EF4-FFF2-40B4-BE49-F238E27FC236}">
                <a16:creationId xmlns:a16="http://schemas.microsoft.com/office/drawing/2014/main" id="{DB119E0E-FBE6-4D34-6E2C-DE5A1FDFDB54}"/>
              </a:ext>
            </a:extLst>
          </p:cNvPr>
          <p:cNvSpPr>
            <a:spLocks noGrp="1"/>
          </p:cNvSpPr>
          <p:nvPr>
            <p:ph idx="1"/>
          </p:nvPr>
        </p:nvSpPr>
        <p:spPr>
          <a:xfrm>
            <a:off x="838200" y="1825625"/>
            <a:ext cx="10233800" cy="4351338"/>
          </a:xfrm>
        </p:spPr>
        <p:txBody>
          <a:bodyPr>
            <a:normAutofit lnSpcReduction="10000"/>
          </a:bodyPr>
          <a:lstStyle/>
          <a:p>
            <a:r>
              <a:rPr lang="en-US" b="0" i="0" dirty="0">
                <a:solidFill>
                  <a:schemeClr val="tx1"/>
                </a:solidFill>
                <a:effectLst/>
                <a:latin typeface="-apple-system"/>
              </a:rPr>
              <a:t>The segment and state variables were not correlated with the Sales performance. At such we recommend that the Superstore Management should focus on existing variables like the Number of days for shipping, Ship Mode, Category, Quantity, shipping cost and discount for increased sales performance.</a:t>
            </a:r>
          </a:p>
          <a:p>
            <a:pPr rtl="0"/>
            <a:r>
              <a:rPr lang="en-US" dirty="0">
                <a:solidFill>
                  <a:schemeClr val="tx1"/>
                </a:solidFill>
                <a:effectLst/>
                <a:latin typeface="-apple-system"/>
              </a:rPr>
              <a:t>Based on </a:t>
            </a:r>
            <a:r>
              <a:rPr lang="en-US" dirty="0" err="1">
                <a:solidFill>
                  <a:schemeClr val="tx1"/>
                </a:solidFill>
                <a:effectLst/>
                <a:latin typeface="-apple-system"/>
              </a:rPr>
              <a:t>apriori</a:t>
            </a:r>
            <a:r>
              <a:rPr lang="en-US" dirty="0">
                <a:solidFill>
                  <a:schemeClr val="tx1"/>
                </a:solidFill>
                <a:effectLst/>
                <a:latin typeface="-apple-system"/>
              </a:rPr>
              <a:t> algorithm on figure above:</a:t>
            </a:r>
            <a:br>
              <a:rPr lang="en-US" dirty="0">
                <a:solidFill>
                  <a:schemeClr val="tx1"/>
                </a:solidFill>
                <a:effectLst/>
                <a:latin typeface="-apple-system"/>
              </a:rPr>
            </a:br>
            <a:r>
              <a:rPr lang="en-US" dirty="0">
                <a:solidFill>
                  <a:schemeClr val="tx1"/>
                </a:solidFill>
                <a:effectLst/>
                <a:latin typeface="-apple-system"/>
              </a:rPr>
              <a:t>1. On the first rule when someone order Avery Round labels Adjustable they will order </a:t>
            </a:r>
            <a:r>
              <a:rPr lang="en-US" dirty="0" err="1">
                <a:solidFill>
                  <a:schemeClr val="tx1"/>
                </a:solidFill>
                <a:effectLst/>
                <a:latin typeface="-apple-system"/>
              </a:rPr>
              <a:t>Advantus</a:t>
            </a:r>
            <a:r>
              <a:rPr lang="en-US" dirty="0">
                <a:solidFill>
                  <a:schemeClr val="tx1"/>
                </a:solidFill>
                <a:effectLst/>
                <a:latin typeface="-apple-system"/>
              </a:rPr>
              <a:t> Thumb Tacks 12packs too, with 0.01 support levels. In this rule </a:t>
            </a:r>
            <a:r>
              <a:rPr lang="en-US" dirty="0" err="1">
                <a:solidFill>
                  <a:schemeClr val="tx1"/>
                </a:solidFill>
                <a:effectLst/>
                <a:latin typeface="-apple-system"/>
              </a:rPr>
              <a:t>Advantus</a:t>
            </a:r>
            <a:r>
              <a:rPr lang="en-US" dirty="0">
                <a:solidFill>
                  <a:schemeClr val="tx1"/>
                </a:solidFill>
                <a:effectLst/>
                <a:latin typeface="-apple-system"/>
              </a:rPr>
              <a:t> Thumb Tacks 12packs will bought by customers if they bought Avery Round labels Adjustable and the probability is 100%.</a:t>
            </a:r>
          </a:p>
          <a:p>
            <a:endParaRPr lang="en-US" b="0" i="0" dirty="0">
              <a:solidFill>
                <a:srgbClr val="FFFFFF"/>
              </a:solidFill>
              <a:effectLst/>
              <a:latin typeface="-apple-system"/>
            </a:endParaRPr>
          </a:p>
          <a:p>
            <a:endParaRPr lang="en-US" dirty="0">
              <a:solidFill>
                <a:srgbClr val="FFFFFF"/>
              </a:solidFill>
              <a:latin typeface="-apple-system"/>
            </a:endParaRPr>
          </a:p>
        </p:txBody>
      </p:sp>
    </p:spTree>
    <p:extLst>
      <p:ext uri="{BB962C8B-B14F-4D97-AF65-F5344CB8AC3E}">
        <p14:creationId xmlns:p14="http://schemas.microsoft.com/office/powerpoint/2010/main" val="3035040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B56B-398A-CA9C-AC07-053B4CA4CDD6}"/>
              </a:ext>
            </a:extLst>
          </p:cNvPr>
          <p:cNvSpPr>
            <a:spLocks noGrp="1"/>
          </p:cNvSpPr>
          <p:nvPr>
            <p:ph type="title"/>
          </p:nvPr>
        </p:nvSpPr>
        <p:spPr/>
        <p:txBody>
          <a:bodyPr/>
          <a:lstStyle/>
          <a:p>
            <a:r>
              <a:rPr lang="en-CA" b="1" i="1" dirty="0"/>
              <a:t>Summary of Analysis</a:t>
            </a:r>
          </a:p>
        </p:txBody>
      </p:sp>
      <p:sp>
        <p:nvSpPr>
          <p:cNvPr id="5" name="TextBox 4">
            <a:extLst>
              <a:ext uri="{FF2B5EF4-FFF2-40B4-BE49-F238E27FC236}">
                <a16:creationId xmlns:a16="http://schemas.microsoft.com/office/drawing/2014/main" id="{F258BC52-8555-31F1-BDE2-E1348684E747}"/>
              </a:ext>
            </a:extLst>
          </p:cNvPr>
          <p:cNvSpPr txBox="1"/>
          <p:nvPr/>
        </p:nvSpPr>
        <p:spPr>
          <a:xfrm>
            <a:off x="766619" y="2277147"/>
            <a:ext cx="10381672" cy="3046988"/>
          </a:xfrm>
          <a:prstGeom prst="rect">
            <a:avLst/>
          </a:prstGeom>
          <a:noFill/>
        </p:spPr>
        <p:txBody>
          <a:bodyPr wrap="square">
            <a:spAutoFit/>
          </a:bodyPr>
          <a:lstStyle/>
          <a:p>
            <a:r>
              <a:rPr lang="en-US" sz="2400" b="0" i="0" dirty="0">
                <a:solidFill>
                  <a:schemeClr val="tx1"/>
                </a:solidFill>
                <a:effectLst/>
                <a:latin typeface="-apple-system"/>
              </a:rPr>
              <a:t>RFM model quantitatively ranks, and group customers based on the recency, frequency and monetary total, of their recent transactions to identify the best customers based on their buying pattern and perform targeted marketing campaigns. From the customer segmentation, we have only 15 customers from 795 customer records that are top online shoppers. Approximately 2% of customers rank 8 or higher on each of the RFM scores. We recommend that Superstore management could do a direct mail campaign to these group of customers.</a:t>
            </a:r>
          </a:p>
        </p:txBody>
      </p:sp>
    </p:spTree>
    <p:extLst>
      <p:ext uri="{BB962C8B-B14F-4D97-AF65-F5344CB8AC3E}">
        <p14:creationId xmlns:p14="http://schemas.microsoft.com/office/powerpoint/2010/main" val="1087434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D428B-E272-59CA-3BD0-B2CC0B3FB6E2}"/>
              </a:ext>
            </a:extLst>
          </p:cNvPr>
          <p:cNvSpPr>
            <a:spLocks noGrp="1"/>
          </p:cNvSpPr>
          <p:nvPr>
            <p:ph type="title"/>
          </p:nvPr>
        </p:nvSpPr>
        <p:spPr/>
        <p:txBody>
          <a:bodyPr/>
          <a:lstStyle/>
          <a:p>
            <a:r>
              <a:rPr lang="en-CA" b="1" i="1" dirty="0"/>
              <a:t>Recommendations</a:t>
            </a:r>
          </a:p>
        </p:txBody>
      </p:sp>
      <p:sp>
        <p:nvSpPr>
          <p:cNvPr id="3" name="Content Placeholder 2">
            <a:extLst>
              <a:ext uri="{FF2B5EF4-FFF2-40B4-BE49-F238E27FC236}">
                <a16:creationId xmlns:a16="http://schemas.microsoft.com/office/drawing/2014/main" id="{E49F2363-536C-111C-450C-ECC17C898B38}"/>
              </a:ext>
            </a:extLst>
          </p:cNvPr>
          <p:cNvSpPr>
            <a:spLocks noGrp="1"/>
          </p:cNvSpPr>
          <p:nvPr>
            <p:ph idx="1"/>
          </p:nvPr>
        </p:nvSpPr>
        <p:spPr>
          <a:xfrm>
            <a:off x="681445" y="1532491"/>
            <a:ext cx="10308771" cy="4960384"/>
          </a:xfrm>
        </p:spPr>
        <p:txBody>
          <a:bodyPr>
            <a:noAutofit/>
          </a:bodyPr>
          <a:lstStyle/>
          <a:p>
            <a:r>
              <a:rPr lang="en-US" sz="1800" dirty="0">
                <a:solidFill>
                  <a:schemeClr val="tx1"/>
                </a:solidFill>
                <a:effectLst/>
                <a:latin typeface="-apple-system"/>
              </a:rPr>
              <a:t>From </a:t>
            </a:r>
            <a:r>
              <a:rPr lang="en-US" sz="1800" dirty="0">
                <a:solidFill>
                  <a:schemeClr val="tx1"/>
                </a:solidFill>
                <a:latin typeface="-apple-system"/>
              </a:rPr>
              <a:t>the</a:t>
            </a:r>
            <a:r>
              <a:rPr lang="en-US" sz="1800" dirty="0">
                <a:solidFill>
                  <a:schemeClr val="tx1"/>
                </a:solidFill>
                <a:effectLst/>
                <a:latin typeface="-apple-system"/>
              </a:rPr>
              <a:t> analysis, some insightful results about profit  and loss can be drawn. Superstore  can improve profit and sales by  the following measures;</a:t>
            </a:r>
            <a:endParaRPr lang="en-US" dirty="0">
              <a:solidFill>
                <a:schemeClr val="tx1"/>
              </a:solidFill>
              <a:effectLst/>
              <a:latin typeface="-apple-system"/>
            </a:endParaRPr>
          </a:p>
          <a:p>
            <a:pPr marL="457200" lvl="1" indent="0">
              <a:buNone/>
            </a:pPr>
            <a:r>
              <a:rPr lang="en-US" sz="1400" dirty="0">
                <a:solidFill>
                  <a:schemeClr val="tx1"/>
                </a:solidFill>
                <a:effectLst/>
                <a:latin typeface="-apple-system"/>
              </a:rPr>
              <a:t>-	Discontinue the loss-making products for impacted stores</a:t>
            </a:r>
            <a:endParaRPr lang="en-US" dirty="0">
              <a:solidFill>
                <a:schemeClr val="tx1"/>
              </a:solidFill>
              <a:effectLst/>
              <a:latin typeface="-apple-system"/>
            </a:endParaRPr>
          </a:p>
          <a:p>
            <a:pPr marL="457200" lvl="1" indent="0">
              <a:buNone/>
            </a:pPr>
            <a:r>
              <a:rPr lang="en-US" sz="1400" dirty="0">
                <a:solidFill>
                  <a:schemeClr val="tx1"/>
                </a:solidFill>
                <a:effectLst/>
                <a:latin typeface="-apple-system"/>
              </a:rPr>
              <a:t>-	Minimize discount on loss making products. Hence, the discount policy needs to be reviewed.</a:t>
            </a:r>
            <a:endParaRPr lang="en-US" dirty="0">
              <a:solidFill>
                <a:schemeClr val="tx1"/>
              </a:solidFill>
              <a:effectLst/>
              <a:latin typeface="-apple-system"/>
            </a:endParaRPr>
          </a:p>
          <a:p>
            <a:pPr marL="457200" lvl="1" indent="0">
              <a:buNone/>
            </a:pPr>
            <a:r>
              <a:rPr lang="en-US" sz="1400" dirty="0">
                <a:solidFill>
                  <a:schemeClr val="tx1"/>
                </a:solidFill>
                <a:effectLst/>
                <a:latin typeface="-apple-system"/>
              </a:rPr>
              <a:t>-	Bundle the loss-making products with other high profit products to spread the cost across the segments/ category/ 	subcategory.</a:t>
            </a:r>
            <a:endParaRPr lang="en-US" dirty="0">
              <a:solidFill>
                <a:schemeClr val="tx1"/>
              </a:solidFill>
              <a:effectLst/>
              <a:latin typeface="-apple-system"/>
            </a:endParaRPr>
          </a:p>
          <a:p>
            <a:pPr marL="457200" lvl="1" indent="0">
              <a:buNone/>
            </a:pPr>
            <a:r>
              <a:rPr lang="en-US" sz="1400" dirty="0">
                <a:solidFill>
                  <a:schemeClr val="tx1"/>
                </a:solidFill>
                <a:effectLst/>
                <a:latin typeface="-apple-system"/>
              </a:rPr>
              <a:t>-	Better shipping mode strategies</a:t>
            </a:r>
            <a:endParaRPr lang="en-US" dirty="0">
              <a:solidFill>
                <a:schemeClr val="tx1"/>
              </a:solidFill>
              <a:effectLst/>
              <a:latin typeface="-apple-system"/>
            </a:endParaRPr>
          </a:p>
          <a:p>
            <a:r>
              <a:rPr lang="en-US" sz="1800" dirty="0">
                <a:solidFill>
                  <a:schemeClr val="tx1"/>
                </a:solidFill>
                <a:effectLst/>
                <a:latin typeface="-apple-system"/>
              </a:rPr>
              <a:t>Targeted marketing</a:t>
            </a:r>
            <a:r>
              <a:rPr lang="en-US" dirty="0">
                <a:solidFill>
                  <a:schemeClr val="tx1"/>
                </a:solidFill>
                <a:effectLst/>
                <a:latin typeface="-apple-system"/>
              </a:rPr>
              <a:t> </a:t>
            </a:r>
            <a:r>
              <a:rPr lang="en-US" sz="1800" dirty="0">
                <a:solidFill>
                  <a:schemeClr val="tx1"/>
                </a:solidFill>
                <a:effectLst/>
                <a:latin typeface="-apple-system"/>
              </a:rPr>
              <a:t>can</a:t>
            </a:r>
            <a:r>
              <a:rPr lang="en-US" dirty="0">
                <a:solidFill>
                  <a:schemeClr val="tx1"/>
                </a:solidFill>
                <a:effectLst/>
                <a:latin typeface="-apple-system"/>
              </a:rPr>
              <a:t> </a:t>
            </a:r>
            <a:r>
              <a:rPr lang="en-US" sz="1800" dirty="0">
                <a:solidFill>
                  <a:schemeClr val="tx1"/>
                </a:solidFill>
                <a:effectLst/>
                <a:latin typeface="-apple-system"/>
              </a:rPr>
              <a:t>be</a:t>
            </a:r>
            <a:r>
              <a:rPr lang="en-US" dirty="0">
                <a:solidFill>
                  <a:schemeClr val="tx1"/>
                </a:solidFill>
                <a:effectLst/>
                <a:latin typeface="-apple-system"/>
              </a:rPr>
              <a:t> </a:t>
            </a:r>
            <a:r>
              <a:rPr lang="en-US" sz="1800" dirty="0">
                <a:solidFill>
                  <a:schemeClr val="tx1"/>
                </a:solidFill>
                <a:effectLst/>
                <a:latin typeface="-apple-system"/>
              </a:rPr>
              <a:t>made</a:t>
            </a:r>
            <a:r>
              <a:rPr lang="en-US" dirty="0">
                <a:solidFill>
                  <a:schemeClr val="tx1"/>
                </a:solidFill>
                <a:effectLst/>
                <a:latin typeface="-apple-system"/>
              </a:rPr>
              <a:t> </a:t>
            </a:r>
            <a:r>
              <a:rPr lang="en-US" sz="1800" dirty="0">
                <a:solidFill>
                  <a:schemeClr val="tx1"/>
                </a:solidFill>
                <a:effectLst/>
                <a:latin typeface="-apple-system"/>
              </a:rPr>
              <a:t>to</a:t>
            </a:r>
            <a:r>
              <a:rPr lang="en-US" dirty="0">
                <a:solidFill>
                  <a:schemeClr val="tx1"/>
                </a:solidFill>
                <a:effectLst/>
                <a:latin typeface="-apple-system"/>
              </a:rPr>
              <a:t> </a:t>
            </a:r>
            <a:r>
              <a:rPr lang="en-US" sz="1800" dirty="0">
                <a:solidFill>
                  <a:schemeClr val="tx1"/>
                </a:solidFill>
                <a:effectLst/>
                <a:latin typeface="-apple-system"/>
              </a:rPr>
              <a:t>the</a:t>
            </a:r>
            <a:r>
              <a:rPr lang="en-US" dirty="0">
                <a:solidFill>
                  <a:schemeClr val="tx1"/>
                </a:solidFill>
                <a:effectLst/>
                <a:latin typeface="-apple-system"/>
              </a:rPr>
              <a:t> </a:t>
            </a:r>
            <a:r>
              <a:rPr lang="en-US" sz="1800" dirty="0">
                <a:solidFill>
                  <a:schemeClr val="tx1"/>
                </a:solidFill>
                <a:effectLst/>
                <a:latin typeface="-apple-system"/>
              </a:rPr>
              <a:t>top</a:t>
            </a:r>
            <a:r>
              <a:rPr lang="en-US" dirty="0">
                <a:solidFill>
                  <a:schemeClr val="tx1"/>
                </a:solidFill>
                <a:effectLst/>
                <a:latin typeface="-apple-system"/>
              </a:rPr>
              <a:t> </a:t>
            </a:r>
            <a:r>
              <a:rPr lang="en-US" sz="1800" dirty="0">
                <a:solidFill>
                  <a:schemeClr val="tx1"/>
                </a:solidFill>
                <a:effectLst/>
                <a:latin typeface="-apple-system"/>
              </a:rPr>
              <a:t>15</a:t>
            </a:r>
            <a:r>
              <a:rPr lang="en-US" dirty="0">
                <a:solidFill>
                  <a:schemeClr val="tx1"/>
                </a:solidFill>
                <a:effectLst/>
                <a:latin typeface="-apple-system"/>
              </a:rPr>
              <a:t> </a:t>
            </a:r>
            <a:r>
              <a:rPr lang="en-US" sz="1800" dirty="0">
                <a:solidFill>
                  <a:schemeClr val="tx1"/>
                </a:solidFill>
                <a:effectLst/>
                <a:latin typeface="-apple-system"/>
              </a:rPr>
              <a:t>customers highlighted from the RFM model</a:t>
            </a:r>
            <a:endParaRPr lang="en-US" dirty="0">
              <a:solidFill>
                <a:schemeClr val="tx1"/>
              </a:solidFill>
              <a:effectLst/>
              <a:latin typeface="-apple-system"/>
            </a:endParaRPr>
          </a:p>
          <a:p>
            <a:r>
              <a:rPr lang="en-US" sz="1800" dirty="0">
                <a:solidFill>
                  <a:schemeClr val="tx1"/>
                </a:solidFill>
                <a:effectLst/>
                <a:latin typeface="-apple-system"/>
              </a:rPr>
              <a:t>Product</a:t>
            </a:r>
            <a:r>
              <a:rPr lang="en-US" dirty="0">
                <a:solidFill>
                  <a:schemeClr val="tx1"/>
                </a:solidFill>
                <a:effectLst/>
                <a:latin typeface="-apple-system"/>
              </a:rPr>
              <a:t> </a:t>
            </a:r>
            <a:r>
              <a:rPr lang="en-US" sz="1800" dirty="0">
                <a:solidFill>
                  <a:schemeClr val="tx1"/>
                </a:solidFill>
                <a:effectLst/>
                <a:latin typeface="-apple-system"/>
              </a:rPr>
              <a:t>recommendations</a:t>
            </a:r>
            <a:r>
              <a:rPr lang="en-US" dirty="0">
                <a:solidFill>
                  <a:schemeClr val="tx1"/>
                </a:solidFill>
                <a:effectLst/>
                <a:latin typeface="-apple-system"/>
              </a:rPr>
              <a:t> </a:t>
            </a:r>
            <a:r>
              <a:rPr lang="en-US" sz="1800" dirty="0">
                <a:solidFill>
                  <a:schemeClr val="tx1"/>
                </a:solidFill>
                <a:effectLst/>
                <a:latin typeface="-apple-system"/>
              </a:rPr>
              <a:t>based</a:t>
            </a:r>
            <a:r>
              <a:rPr lang="en-US" dirty="0">
                <a:solidFill>
                  <a:schemeClr val="tx1"/>
                </a:solidFill>
                <a:effectLst/>
                <a:latin typeface="-apple-system"/>
              </a:rPr>
              <a:t> </a:t>
            </a:r>
            <a:r>
              <a:rPr lang="en-US" sz="1800" dirty="0">
                <a:solidFill>
                  <a:schemeClr val="tx1"/>
                </a:solidFill>
                <a:effectLst/>
                <a:latin typeface="-apple-system"/>
              </a:rPr>
              <a:t>on</a:t>
            </a:r>
            <a:r>
              <a:rPr lang="en-US" dirty="0">
                <a:solidFill>
                  <a:schemeClr val="tx1"/>
                </a:solidFill>
                <a:effectLst/>
                <a:latin typeface="-apple-system"/>
              </a:rPr>
              <a:t> </a:t>
            </a:r>
            <a:r>
              <a:rPr lang="en-US" sz="1800" dirty="0">
                <a:solidFill>
                  <a:schemeClr val="tx1"/>
                </a:solidFill>
                <a:effectLst/>
                <a:latin typeface="-apple-system"/>
              </a:rPr>
              <a:t>frequent and associated items that were bought</a:t>
            </a:r>
            <a:r>
              <a:rPr lang="en-US" dirty="0">
                <a:solidFill>
                  <a:schemeClr val="tx1"/>
                </a:solidFill>
                <a:effectLst/>
                <a:latin typeface="-apple-system"/>
              </a:rPr>
              <a:t> </a:t>
            </a:r>
            <a:r>
              <a:rPr lang="en-US" sz="1800" dirty="0">
                <a:solidFill>
                  <a:schemeClr val="tx1"/>
                </a:solidFill>
                <a:effectLst/>
                <a:latin typeface="-apple-system"/>
              </a:rPr>
              <a:t>together</a:t>
            </a:r>
            <a:endParaRPr lang="en-US" dirty="0">
              <a:solidFill>
                <a:schemeClr val="tx1"/>
              </a:solidFill>
              <a:effectLst/>
              <a:latin typeface="-apple-system"/>
            </a:endParaRPr>
          </a:p>
          <a:p>
            <a:pPr marL="0" indent="0">
              <a:buNone/>
            </a:pPr>
            <a:endParaRPr lang="en-CA" dirty="0"/>
          </a:p>
        </p:txBody>
      </p:sp>
    </p:spTree>
    <p:extLst>
      <p:ext uri="{BB962C8B-B14F-4D97-AF65-F5344CB8AC3E}">
        <p14:creationId xmlns:p14="http://schemas.microsoft.com/office/powerpoint/2010/main" val="1873084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718F959-2AA6-9297-2F46-0982B8F3C4A8}"/>
              </a:ext>
            </a:extLst>
          </p:cNvPr>
          <p:cNvSpPr>
            <a:spLocks noGrp="1"/>
          </p:cNvSpPr>
          <p:nvPr>
            <p:ph type="title"/>
          </p:nvPr>
        </p:nvSpPr>
        <p:spPr>
          <a:xfrm>
            <a:off x="443350" y="1115786"/>
            <a:ext cx="3868702" cy="4626428"/>
          </a:xfrm>
          <a:effectLst/>
        </p:spPr>
        <p:txBody>
          <a:bodyPr anchor="ctr">
            <a:normAutofit/>
          </a:bodyPr>
          <a:lstStyle/>
          <a:p>
            <a:pPr algn="r"/>
            <a:r>
              <a:rPr lang="en-CA" sz="4800" b="1" i="1" dirty="0">
                <a:solidFill>
                  <a:schemeClr val="tx1">
                    <a:lumMod val="95000"/>
                  </a:schemeClr>
                </a:solidFill>
              </a:rPr>
              <a:t>Conclusions</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F14C079-B285-B503-7266-17AB05C31BEB}"/>
              </a:ext>
            </a:extLst>
          </p:cNvPr>
          <p:cNvSpPr>
            <a:spLocks noGrp="1"/>
          </p:cNvSpPr>
          <p:nvPr>
            <p:ph idx="1"/>
          </p:nvPr>
        </p:nvSpPr>
        <p:spPr>
          <a:xfrm>
            <a:off x="4996543" y="1115786"/>
            <a:ext cx="5713790" cy="4626428"/>
          </a:xfrm>
        </p:spPr>
        <p:txBody>
          <a:bodyPr anchor="ctr">
            <a:normAutofit/>
          </a:bodyPr>
          <a:lstStyle/>
          <a:p>
            <a:pPr marL="0" indent="0" rtl="0">
              <a:buNone/>
            </a:pPr>
            <a:r>
              <a:rPr lang="en-US" sz="2000" dirty="0">
                <a:solidFill>
                  <a:schemeClr val="tx1">
                    <a:lumMod val="95000"/>
                  </a:schemeClr>
                </a:solidFill>
                <a:effectLst/>
                <a:latin typeface="-apple-system"/>
              </a:rPr>
              <a:t>At the end of </a:t>
            </a:r>
            <a:r>
              <a:rPr lang="en-US" sz="2000" dirty="0">
                <a:solidFill>
                  <a:schemeClr val="tx1">
                    <a:lumMod val="95000"/>
                  </a:schemeClr>
                </a:solidFill>
                <a:latin typeface="-apple-system"/>
              </a:rPr>
              <a:t>this</a:t>
            </a:r>
            <a:r>
              <a:rPr lang="en-US" sz="2000" dirty="0">
                <a:solidFill>
                  <a:schemeClr val="tx1">
                    <a:lumMod val="95000"/>
                  </a:schemeClr>
                </a:solidFill>
                <a:effectLst/>
                <a:latin typeface="-apple-system"/>
              </a:rPr>
              <a:t> analysis, </a:t>
            </a:r>
            <a:r>
              <a:rPr lang="en-US" sz="2000" dirty="0">
                <a:solidFill>
                  <a:schemeClr val="tx1">
                    <a:lumMod val="95000"/>
                  </a:schemeClr>
                </a:solidFill>
                <a:latin typeface="-apple-system"/>
              </a:rPr>
              <a:t>it is</a:t>
            </a:r>
            <a:r>
              <a:rPr lang="en-US" sz="2000" dirty="0">
                <a:solidFill>
                  <a:schemeClr val="tx1">
                    <a:lumMod val="95000"/>
                  </a:schemeClr>
                </a:solidFill>
                <a:effectLst/>
                <a:latin typeface="-apple-system"/>
              </a:rPr>
              <a:t> discovered that technology category had higher sales and profits with the most sales and profit in 2019 and the most profitable city as Winnipeg in the Western region of Canada. Notably, tables in the furniture category recorded higher losses. In addition, discounts, shipping costs, shipping mode, quantity bought and number of days to ship impact sales performance. Therefore, Superstore needs to streamline their discount </a:t>
            </a:r>
            <a:r>
              <a:rPr lang="en-US" sz="2000" dirty="0">
                <a:solidFill>
                  <a:schemeClr val="tx1">
                    <a:lumMod val="95000"/>
                  </a:schemeClr>
                </a:solidFill>
                <a:latin typeface="-apple-system"/>
              </a:rPr>
              <a:t>policy. The </a:t>
            </a:r>
            <a:r>
              <a:rPr lang="en-US" sz="2000" dirty="0">
                <a:solidFill>
                  <a:schemeClr val="tx1">
                    <a:lumMod val="95000"/>
                  </a:schemeClr>
                </a:solidFill>
                <a:effectLst/>
                <a:latin typeface="-apple-system"/>
              </a:rPr>
              <a:t>forecast analysis shows increase in sales and profit for the next 3 years (2020-2022) with the assumptions that there were no external factors like inflation, the COVID-19 pandemic and the Russia-Ukraine war.</a:t>
            </a:r>
          </a:p>
          <a:p>
            <a:endParaRPr lang="en-CA" sz="2000" dirty="0">
              <a:solidFill>
                <a:schemeClr val="tx1">
                  <a:lumMod val="95000"/>
                </a:schemeClr>
              </a:solidFill>
            </a:endParaRPr>
          </a:p>
        </p:txBody>
      </p:sp>
    </p:spTree>
    <p:extLst>
      <p:ext uri="{BB962C8B-B14F-4D97-AF65-F5344CB8AC3E}">
        <p14:creationId xmlns:p14="http://schemas.microsoft.com/office/powerpoint/2010/main" val="2657377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DD9E7C-60EB-B19C-6273-019DA2B8FA5E}"/>
              </a:ext>
            </a:extLst>
          </p:cNvPr>
          <p:cNvSpPr>
            <a:spLocks noGrp="1"/>
          </p:cNvSpPr>
          <p:nvPr>
            <p:ph idx="1"/>
          </p:nvPr>
        </p:nvSpPr>
        <p:spPr/>
        <p:txBody>
          <a:bodyPr/>
          <a:lstStyle/>
          <a:p>
            <a:endParaRPr lang="en-CA" dirty="0"/>
          </a:p>
          <a:p>
            <a:endParaRPr lang="en-CA" dirty="0"/>
          </a:p>
          <a:p>
            <a:pPr marL="0" indent="0">
              <a:buNone/>
            </a:pPr>
            <a:r>
              <a:rPr lang="en-CA" dirty="0"/>
              <a:t>Source - https://www.kaggle.com/datasets/shrutigupta2495/the-real-canadian-superstore-dataset</a:t>
            </a:r>
          </a:p>
        </p:txBody>
      </p:sp>
      <p:pic>
        <p:nvPicPr>
          <p:cNvPr id="2066" name="Picture 18">
            <a:extLst>
              <a:ext uri="{FF2B5EF4-FFF2-40B4-BE49-F238E27FC236}">
                <a16:creationId xmlns:a16="http://schemas.microsoft.com/office/drawing/2014/main" id="{2FD1299B-0528-4B80-8E13-88E1D24FA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505" y="1574541"/>
            <a:ext cx="346554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98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FE6A4-F8E0-45C6-401E-60BFF3EAFF83}"/>
              </a:ext>
            </a:extLst>
          </p:cNvPr>
          <p:cNvSpPr>
            <a:spLocks noGrp="1"/>
          </p:cNvSpPr>
          <p:nvPr>
            <p:ph type="title"/>
          </p:nvPr>
        </p:nvSpPr>
        <p:spPr>
          <a:xfrm>
            <a:off x="186613" y="1414518"/>
            <a:ext cx="3657600" cy="1935174"/>
          </a:xfrm>
        </p:spPr>
        <p:txBody>
          <a:bodyPr vert="horz" lIns="91440" tIns="45720" rIns="91440" bIns="45720" rtlCol="0" anchor="t">
            <a:normAutofit/>
          </a:bodyPr>
          <a:lstStyle/>
          <a:p>
            <a:r>
              <a:rPr lang="en-US" sz="4800" i="1" dirty="0">
                <a:solidFill>
                  <a:schemeClr val="tx1"/>
                </a:solidFill>
              </a:rPr>
              <a:t>Data Cleaning &amp; Preparation</a:t>
            </a:r>
          </a:p>
        </p:txBody>
      </p:sp>
      <p:graphicFrame>
        <p:nvGraphicFramePr>
          <p:cNvPr id="19" name="TextBox 2">
            <a:extLst>
              <a:ext uri="{FF2B5EF4-FFF2-40B4-BE49-F238E27FC236}">
                <a16:creationId xmlns:a16="http://schemas.microsoft.com/office/drawing/2014/main" id="{E44DAA48-C44D-CEC8-3403-0CECEEC540E2}"/>
              </a:ext>
            </a:extLst>
          </p:cNvPr>
          <p:cNvGraphicFramePr/>
          <p:nvPr>
            <p:extLst>
              <p:ext uri="{D42A27DB-BD31-4B8C-83A1-F6EECF244321}">
                <p14:modId xmlns:p14="http://schemas.microsoft.com/office/powerpoint/2010/main" val="930985882"/>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867F881D-2FAA-23AC-89C5-FAE8256217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05" y="3971134"/>
            <a:ext cx="3937536" cy="245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922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98759-FCC2-D853-5138-0153253F3E6A}"/>
              </a:ext>
            </a:extLst>
          </p:cNvPr>
          <p:cNvSpPr>
            <a:spLocks noGrp="1"/>
          </p:cNvSpPr>
          <p:nvPr>
            <p:ph type="title"/>
          </p:nvPr>
        </p:nvSpPr>
        <p:spPr>
          <a:xfrm>
            <a:off x="71888" y="1293091"/>
            <a:ext cx="4651893" cy="2943006"/>
          </a:xfrm>
        </p:spPr>
        <p:txBody>
          <a:bodyPr vert="horz" wrap="square" lIns="91440" tIns="45720" rIns="91440" bIns="45720" rtlCol="0" anchor="t">
            <a:normAutofit/>
          </a:bodyPr>
          <a:lstStyle/>
          <a:p>
            <a:pPr algn="r"/>
            <a:r>
              <a:rPr lang="en-US" sz="4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SQL Query showing  sales</a:t>
            </a:r>
            <a:br>
              <a:rPr lang="en-US" sz="4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br>
            <a:r>
              <a:rPr lang="en-US" sz="4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for the top 10 products by segment , category and  region . </a:t>
            </a:r>
          </a:p>
        </p:txBody>
      </p:sp>
      <p:pic>
        <p:nvPicPr>
          <p:cNvPr id="6" name="Picture 5">
            <a:extLst>
              <a:ext uri="{FF2B5EF4-FFF2-40B4-BE49-F238E27FC236}">
                <a16:creationId xmlns:a16="http://schemas.microsoft.com/office/drawing/2014/main" id="{F946A2C0-19D8-DB34-EC6A-237A3F2032BF}"/>
              </a:ext>
            </a:extLst>
          </p:cNvPr>
          <p:cNvPicPr>
            <a:picLocks noChangeAspect="1"/>
          </p:cNvPicPr>
          <p:nvPr/>
        </p:nvPicPr>
        <p:blipFill>
          <a:blip r:embed="rId3"/>
          <a:stretch>
            <a:fillRect/>
          </a:stretch>
        </p:blipFill>
        <p:spPr>
          <a:xfrm>
            <a:off x="4917233" y="574401"/>
            <a:ext cx="7202879" cy="5878158"/>
          </a:xfrm>
          <a:prstGeom prst="rect">
            <a:avLst/>
          </a:prstGeom>
        </p:spPr>
      </p:pic>
    </p:spTree>
    <p:extLst>
      <p:ext uri="{BB962C8B-B14F-4D97-AF65-F5344CB8AC3E}">
        <p14:creationId xmlns:p14="http://schemas.microsoft.com/office/powerpoint/2010/main" val="1798615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A7CB-D521-62F2-0CE2-85957096AFD8}"/>
              </a:ext>
            </a:extLst>
          </p:cNvPr>
          <p:cNvSpPr>
            <a:spLocks noGrp="1"/>
          </p:cNvSpPr>
          <p:nvPr>
            <p:ph type="title"/>
          </p:nvPr>
        </p:nvSpPr>
        <p:spPr>
          <a:xfrm>
            <a:off x="838200" y="73890"/>
            <a:ext cx="10515600" cy="526185"/>
          </a:xfrm>
        </p:spPr>
        <p:txBody>
          <a:bodyPr>
            <a:normAutofit fontScale="90000"/>
          </a:bodyPr>
          <a:lstStyle/>
          <a:p>
            <a:r>
              <a:rPr lang="en-CA" dirty="0"/>
              <a:t>Multidimensional and Fact Table-SSIS</a:t>
            </a:r>
          </a:p>
        </p:txBody>
      </p:sp>
      <p:pic>
        <p:nvPicPr>
          <p:cNvPr id="7" name="Content Placeholder 6">
            <a:extLst>
              <a:ext uri="{FF2B5EF4-FFF2-40B4-BE49-F238E27FC236}">
                <a16:creationId xmlns:a16="http://schemas.microsoft.com/office/drawing/2014/main" id="{4139CF24-A0A8-6AF7-890B-8B706CD9B57E}"/>
              </a:ext>
            </a:extLst>
          </p:cNvPr>
          <p:cNvPicPr>
            <a:picLocks noGrp="1" noChangeAspect="1"/>
          </p:cNvPicPr>
          <p:nvPr>
            <p:ph idx="1"/>
          </p:nvPr>
        </p:nvPicPr>
        <p:blipFill>
          <a:blip r:embed="rId2"/>
          <a:stretch>
            <a:fillRect/>
          </a:stretch>
        </p:blipFill>
        <p:spPr>
          <a:xfrm>
            <a:off x="600075" y="895349"/>
            <a:ext cx="11163300" cy="5629275"/>
          </a:xfrm>
        </p:spPr>
      </p:pic>
    </p:spTree>
    <p:extLst>
      <p:ext uri="{BB962C8B-B14F-4D97-AF65-F5344CB8AC3E}">
        <p14:creationId xmlns:p14="http://schemas.microsoft.com/office/powerpoint/2010/main" val="106102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68F00-7A2F-79B8-B742-74E0ECBFAF4F}"/>
              </a:ext>
            </a:extLst>
          </p:cNvPr>
          <p:cNvSpPr>
            <a:spLocks noGrp="1"/>
          </p:cNvSpPr>
          <p:nvPr>
            <p:ph type="title"/>
          </p:nvPr>
        </p:nvSpPr>
        <p:spPr>
          <a:xfrm>
            <a:off x="514929" y="1270288"/>
            <a:ext cx="3435625" cy="1694585"/>
          </a:xfrm>
        </p:spPr>
        <p:txBody>
          <a:bodyPr>
            <a:noAutofit/>
          </a:bodyPr>
          <a:lstStyle/>
          <a:p>
            <a:r>
              <a:rPr lang="en-CA" sz="4000" i="1" dirty="0">
                <a:gradFill flip="none" rotWithShape="1">
                  <a:gsLst>
                    <a:gs pos="28000">
                      <a:srgbClr val="EDEDED"/>
                    </a:gs>
                    <a:gs pos="0">
                      <a:srgbClr val="BFBFBF"/>
                    </a:gs>
                    <a:gs pos="100000">
                      <a:srgbClr val="FFFFFF"/>
                    </a:gs>
                  </a:gsLst>
                  <a:lin ang="4800000" scaled="0"/>
                  <a:tileRect/>
                </a:gradFill>
              </a:rPr>
              <a:t>Dimension Modelling and Solution-SSAS</a:t>
            </a:r>
          </a:p>
        </p:txBody>
      </p:sp>
      <p:pic>
        <p:nvPicPr>
          <p:cNvPr id="5" name="Content Placeholder 4" descr="Graphical user interface, application, table, Excel&#10;&#10;Description automatically generated">
            <a:extLst>
              <a:ext uri="{FF2B5EF4-FFF2-40B4-BE49-F238E27FC236}">
                <a16:creationId xmlns:a16="http://schemas.microsoft.com/office/drawing/2014/main" id="{5342BB1E-2608-656F-D4C4-D03FEB90A44A}"/>
              </a:ext>
            </a:extLst>
          </p:cNvPr>
          <p:cNvPicPr>
            <a:picLocks noChangeAspect="1"/>
          </p:cNvPicPr>
          <p:nvPr/>
        </p:nvPicPr>
        <p:blipFill rotWithShape="1">
          <a:blip r:embed="rId3"/>
          <a:srcRect l="17897" r="27564" b="-1"/>
          <a:stretch/>
        </p:blipFill>
        <p:spPr>
          <a:xfrm>
            <a:off x="5362713" y="643464"/>
            <a:ext cx="6138138" cy="5443300"/>
          </a:xfrm>
          <a:prstGeom prst="rect">
            <a:avLst/>
          </a:prstGeom>
        </p:spPr>
      </p:pic>
    </p:spTree>
    <p:extLst>
      <p:ext uri="{BB962C8B-B14F-4D97-AF65-F5344CB8AC3E}">
        <p14:creationId xmlns:p14="http://schemas.microsoft.com/office/powerpoint/2010/main" val="121022644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3865</TotalTime>
  <Words>2780</Words>
  <Application>Microsoft Office PowerPoint</Application>
  <PresentationFormat>Widescreen</PresentationFormat>
  <Paragraphs>311</Paragraphs>
  <Slides>49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-apple-system</vt:lpstr>
      <vt:lpstr>Arial</vt:lpstr>
      <vt:lpstr>Calibri</vt:lpstr>
      <vt:lpstr>charter</vt:lpstr>
      <vt:lpstr>Corbel</vt:lpstr>
      <vt:lpstr>Segoe UI</vt:lpstr>
      <vt:lpstr>Depth</vt:lpstr>
      <vt:lpstr>Superstore Online Retail Sales Analysis (2016-2019)  Olumide  Durojaiye </vt:lpstr>
      <vt:lpstr>Introduction</vt:lpstr>
      <vt:lpstr>Business Understanding</vt:lpstr>
      <vt:lpstr>Scope of Project</vt:lpstr>
      <vt:lpstr>PowerPoint Presentation</vt:lpstr>
      <vt:lpstr>Data Cleaning &amp; Preparation</vt:lpstr>
      <vt:lpstr>SQL Query showing  sales for the top 10 products by segment , category and  region . </vt:lpstr>
      <vt:lpstr>Multidimensional and Fact Table-SSIS</vt:lpstr>
      <vt:lpstr>Dimension Modelling and Solution-SSAS</vt:lpstr>
      <vt:lpstr>SQL Analysis showing the SSAS modelling</vt:lpstr>
      <vt:lpstr>5W 1H Analysis 1 – Who</vt:lpstr>
      <vt:lpstr>5W 1H Analysis 1 – Who</vt:lpstr>
      <vt:lpstr>5W 1H Analysis 3 –When</vt:lpstr>
      <vt:lpstr>5W 1H Analysis 4 – Where</vt:lpstr>
      <vt:lpstr>5W 1H Analysis 5 – Why</vt:lpstr>
      <vt:lpstr>5W 1H Analysis 6 – How</vt:lpstr>
      <vt:lpstr>2 –  Data Understanding – High Level</vt:lpstr>
      <vt:lpstr>Data Modeling – Conceptual Model </vt:lpstr>
      <vt:lpstr>Data Dictionary </vt:lpstr>
      <vt:lpstr>  Business Question 1- How can we  reduce  cost and improve profitability?  </vt:lpstr>
      <vt:lpstr>Visualisations</vt:lpstr>
      <vt:lpstr>Dashboard-Superstore Performance</vt:lpstr>
      <vt:lpstr>Loss by top 20 City</vt:lpstr>
      <vt:lpstr>Top 20 – Loss by customers</vt:lpstr>
      <vt:lpstr>Ship mode by cost and No of days</vt:lpstr>
      <vt:lpstr>﻿ Discounts applied for loss making products   At 2.80, Hon 61000 Series Interactive Training Tables had the highest Discount and was 211.11% higher than Bevis 44 x 96 Conference Tables, which had the lowest Discount at 0.90.  ﻿Hon 61000 Series Interactive Training Tables accounted for 33.73% Discount.  Across all 5 Product Name, Discount ranged from 0.90 to 2.80.﻿</vt:lpstr>
      <vt:lpstr>Reviewing the highest loss making City- Regina</vt:lpstr>
      <vt:lpstr> Business Question 1 -Summary of Analysis</vt:lpstr>
      <vt:lpstr>   Business Question 2-What store (city) and what products can help achieve business growth? What is the forecast of profit for the next 3 years?  </vt:lpstr>
      <vt:lpstr>PowerPoint Presentation</vt:lpstr>
      <vt:lpstr>Top 10 Cities with highest  Profit</vt:lpstr>
      <vt:lpstr>Profit by Category and Sub-category</vt:lpstr>
      <vt:lpstr>Top 10 Sales by Product name</vt:lpstr>
      <vt:lpstr>Profit City and Product Name  </vt:lpstr>
      <vt:lpstr>Sales and Profit by Year</vt:lpstr>
      <vt:lpstr>Pivot table showing profits by year (2016-2019)</vt:lpstr>
      <vt:lpstr>Business question- Forecast of Profit for the next 3 years showing the upper and lower confidence</vt:lpstr>
      <vt:lpstr>Forecast of the profit for the next 3 years(2020- 2022)</vt:lpstr>
      <vt:lpstr>Summary of Analysis</vt:lpstr>
      <vt:lpstr>  Business Question -3 How can we increase profit   </vt:lpstr>
      <vt:lpstr>Business Question -1   Multiple Linear Regression Model</vt:lpstr>
      <vt:lpstr>Business Question 1- Regression Analysis</vt:lpstr>
      <vt:lpstr>Association Mining </vt:lpstr>
      <vt:lpstr>RFM Model (Customer Segmentation)</vt:lpstr>
      <vt:lpstr>Customer Segmentation</vt:lpstr>
      <vt:lpstr> Summary of Analysis</vt:lpstr>
      <vt:lpstr>Summary of Analysis</vt:lpstr>
      <vt:lpstr>Recommendations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5W 1H Analysis 1 – Who</dc:title>
  <dc:creator>olumide Durojaiye</dc:creator>
  <cp:lastModifiedBy>olumide Durojaiye</cp:lastModifiedBy>
  <cp:revision>39</cp:revision>
  <dcterms:created xsi:type="dcterms:W3CDTF">2022-08-18T15:46:43Z</dcterms:created>
  <dcterms:modified xsi:type="dcterms:W3CDTF">2022-11-07T11:09:55Z</dcterms:modified>
</cp:coreProperties>
</file>